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57" r:id="rId4"/>
    <p:sldId id="277" r:id="rId5"/>
    <p:sldId id="258" r:id="rId6"/>
    <p:sldId id="266" r:id="rId7"/>
    <p:sldId id="270" r:id="rId8"/>
    <p:sldId id="275" r:id="rId9"/>
    <p:sldId id="276" r:id="rId10"/>
    <p:sldId id="272" r:id="rId11"/>
    <p:sldId id="274" r:id="rId12"/>
    <p:sldId id="261" r:id="rId13"/>
    <p:sldId id="278" r:id="rId14"/>
    <p:sldId id="280" r:id="rId15"/>
    <p:sldId id="279" r:id="rId16"/>
    <p:sldId id="264" r:id="rId17"/>
    <p:sldId id="269" r:id="rId18"/>
    <p:sldId id="262" r:id="rId19"/>
    <p:sldId id="263" r:id="rId20"/>
    <p:sldId id="267" r:id="rId21"/>
    <p:sldId id="271" r:id="rId22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0794" autoAdjust="0"/>
  </p:normalViewPr>
  <p:slideViewPr>
    <p:cSldViewPr snapToGrid="0">
      <p:cViewPr varScale="1">
        <p:scale>
          <a:sx n="67" d="100"/>
          <a:sy n="67" d="100"/>
        </p:scale>
        <p:origin x="810" y="60"/>
      </p:cViewPr>
      <p:guideLst/>
    </p:cSldViewPr>
  </p:slideViewPr>
  <p:outlineViewPr>
    <p:cViewPr>
      <p:scale>
        <a:sx n="33" d="100"/>
        <a:sy n="33" d="100"/>
      </p:scale>
      <p:origin x="0" y="-44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2221E-DF51-4367-8A1F-3CA5E69CBA6A}" type="datetimeFigureOut">
              <a:rPr lang="sv-SE" smtClean="0"/>
              <a:t>2022-05-23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5E14A-1B1F-4EE5-820C-0264D30181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94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https://www.2minutemedicine.com/the-abcd2-score-risk-of-stroke-after-tia-classics-series/</a:t>
            </a:r>
          </a:p>
          <a:p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Johnston SC,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Rothwell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PM, Nguyen-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Huynh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MN, Giles MF,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Elkins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JS, Bernstein AL, et al.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Validation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refinement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scores to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predict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early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stroke risk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transient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ischaemic</a:t>
            </a:r>
            <a:r>
              <a:rPr lang="sv-SE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attack. Lancet. 2007 Jan 27;369(9558):283–92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5E14A-1B1F-4EE5-820C-0264D301815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43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5E14A-1B1F-4EE5-820C-0264D301815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62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A9FD-7AC8-473E-BDD6-CA2456F581AA}" type="datetime1">
              <a:rPr lang="sv-SE" smtClean="0"/>
              <a:t>2022-05-23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64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1FC2-6B03-4BE3-8EF0-B24A8F5E060F}" type="datetime1">
              <a:rPr lang="sv-SE" smtClean="0"/>
              <a:t>2022-05-23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70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FA23-278B-4B8E-9E86-5B582FE334E8}" type="datetime1">
              <a:rPr lang="sv-SE" smtClean="0"/>
              <a:t>2022-05-23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25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DB706-6F97-4C56-95AD-6C0D3398A73A}" type="datetime1">
              <a:rPr lang="sv-SE" smtClean="0"/>
              <a:t>2022-05-23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3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B3B5-5594-4A94-9FB9-404684F9E842}" type="datetime1">
              <a:rPr lang="sv-SE" smtClean="0"/>
              <a:t>2022-05-23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13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18A9-1E9D-47BF-812B-6A0907C4C4C7}" type="datetime1">
              <a:rPr lang="sv-SE" smtClean="0"/>
              <a:t>2022-05-23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27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CD84-0E9E-45FE-97F9-BB6F71F89E13}" type="datetime1">
              <a:rPr lang="sv-SE" smtClean="0"/>
              <a:t>2022-05-23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6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96A5-EBBB-4216-97BB-3422697827EF}" type="datetime1">
              <a:rPr lang="sv-SE" smtClean="0"/>
              <a:t>2022-05-23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5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9C57-2E5B-4690-A49B-895788BC76EF}" type="datetime1">
              <a:rPr lang="sv-SE" smtClean="0"/>
              <a:t>2022-05-23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27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6F4-1F51-4E4E-8AB3-0A7B0F768D85}" type="datetime1">
              <a:rPr lang="sv-SE" smtClean="0"/>
              <a:t>2022-05-23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71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14EE-3716-4EA8-9A2D-328561737D67}" type="datetime1">
              <a:rPr lang="sv-SE" smtClean="0"/>
              <a:t>2022-05-23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74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3AF-9AC9-4711-AF87-29F1D770FACB}" type="datetime1">
              <a:rPr lang="sv-SE" smtClean="0"/>
              <a:t>2022-05-23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BDC6-FEE7-434C-87C9-7E316CC59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82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butik.skr.se/sv/artiklar/beslutsstod-korkort-efter-stroke-tia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ohan.niklasson@norrbotten.se" TargetMode="External"/><Relationship Id="rId2" Type="http://schemas.openxmlformats.org/officeDocument/2006/relationships/hyperlink" Target="https://d2flujgsl7escs.cloudfront.net/external/vardforlopp_strokeochTIA_2020-05-15.pd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Strokemanual</a:t>
            </a:r>
            <a:br>
              <a:rPr lang="sv-SE" dirty="0" smtClean="0"/>
            </a:br>
            <a:r>
              <a:rPr lang="sv-SE" dirty="0" smtClean="0"/>
              <a:t>Sunderby sjukhus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Johan Niklasson</a:t>
            </a:r>
          </a:p>
          <a:p>
            <a:r>
              <a:rPr lang="sv-SE" smtClean="0"/>
              <a:t>2022-03-17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92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Trombolys</a:t>
            </a:r>
            <a:r>
              <a:rPr lang="sv-SE" dirty="0" smtClean="0"/>
              <a:t> – handläggning efteråt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Handläggning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Kryssa blodförtunnande i LMB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Fortsatt blodtryck &lt;185/110 tills kontroll-dt-hjärna är utförd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Många genomgår dt-</a:t>
            </a:r>
            <a:r>
              <a:rPr lang="sv-SE" dirty="0" err="1" smtClean="0"/>
              <a:t>angio</a:t>
            </a:r>
            <a:r>
              <a:rPr lang="sv-SE" dirty="0" smtClean="0"/>
              <a:t>, behov av extra vätska?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Skriv kontroll-dt-hjärna ”24 h” vilket innebär 22-36 h (ska ske dagtid)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6 av 100 får en </a:t>
            </a:r>
            <a:r>
              <a:rPr lang="sv-SE" dirty="0" err="1" smtClean="0"/>
              <a:t>iatrogen</a:t>
            </a:r>
            <a:r>
              <a:rPr lang="sv-SE" dirty="0" smtClean="0"/>
              <a:t> hjärnblödning efter </a:t>
            </a:r>
            <a:r>
              <a:rPr lang="sv-SE" dirty="0" err="1" smtClean="0"/>
              <a:t>trombolys</a:t>
            </a:r>
            <a:r>
              <a:rPr lang="sv-SE" dirty="0" smtClean="0"/>
              <a:t>. Av dessa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1 av 100 får symtom och 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5 av 100 får </a:t>
            </a:r>
            <a:r>
              <a:rPr lang="sv-SE" u="sng" dirty="0" smtClean="0"/>
              <a:t>inte</a:t>
            </a:r>
            <a:r>
              <a:rPr lang="sv-SE" dirty="0" smtClean="0"/>
              <a:t> symtom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Dagen efter skall följande utföras (vi säger 24 timmar men behöver inte utföras nattetid)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DT hjärna </a:t>
            </a:r>
          </a:p>
          <a:p>
            <a:pPr lvl="2">
              <a:lnSpc>
                <a:spcPct val="120000"/>
              </a:lnSpc>
            </a:pPr>
            <a:r>
              <a:rPr lang="sv-SE" dirty="0" smtClean="0"/>
              <a:t>Om normalt, </a:t>
            </a:r>
          </a:p>
          <a:p>
            <a:pPr lvl="3">
              <a:lnSpc>
                <a:spcPct val="120000"/>
              </a:lnSpc>
            </a:pPr>
            <a:r>
              <a:rPr lang="sv-SE" dirty="0" smtClean="0"/>
              <a:t>Blodförtunning återinsättas eller </a:t>
            </a:r>
            <a:r>
              <a:rPr lang="sv-SE" dirty="0" err="1" smtClean="0"/>
              <a:t>nyinsättas</a:t>
            </a:r>
            <a:endParaRPr lang="sv-SE" dirty="0" smtClean="0"/>
          </a:p>
          <a:p>
            <a:pPr lvl="3">
              <a:lnSpc>
                <a:spcPct val="120000"/>
              </a:lnSpc>
            </a:pPr>
            <a:r>
              <a:rPr lang="sv-SE" dirty="0"/>
              <a:t>L</a:t>
            </a:r>
            <a:r>
              <a:rPr lang="sv-SE" dirty="0" smtClean="0"/>
              <a:t>addningsdos skall INTE ges</a:t>
            </a:r>
          </a:p>
          <a:p>
            <a:pPr lvl="3">
              <a:lnSpc>
                <a:spcPct val="120000"/>
              </a:lnSpc>
            </a:pPr>
            <a:r>
              <a:rPr lang="sv-SE" dirty="0" smtClean="0"/>
              <a:t>Om indikation finns kan dubbel trombocythämning ges</a:t>
            </a:r>
          </a:p>
          <a:p>
            <a:pPr lvl="2">
              <a:lnSpc>
                <a:spcPct val="120000"/>
              </a:lnSpc>
            </a:pPr>
            <a:r>
              <a:rPr lang="sv-SE" dirty="0" smtClean="0"/>
              <a:t>Om blödning, </a:t>
            </a:r>
          </a:p>
          <a:p>
            <a:pPr lvl="3">
              <a:lnSpc>
                <a:spcPct val="120000"/>
              </a:lnSpc>
            </a:pPr>
            <a:r>
              <a:rPr lang="sv-SE" dirty="0"/>
              <a:t>A</a:t>
            </a:r>
            <a:r>
              <a:rPr lang="sv-SE" dirty="0" smtClean="0"/>
              <a:t>vstå blodförtunning</a:t>
            </a:r>
          </a:p>
          <a:p>
            <a:pPr lvl="3">
              <a:lnSpc>
                <a:spcPct val="120000"/>
              </a:lnSpc>
            </a:pPr>
            <a:r>
              <a:rPr lang="sv-SE" dirty="0"/>
              <a:t>K</a:t>
            </a:r>
            <a:r>
              <a:rPr lang="sv-SE" dirty="0" smtClean="0"/>
              <a:t>onsultera NKK vid stark indikation (t ex mekanisk klaff, stent i </a:t>
            </a:r>
            <a:r>
              <a:rPr lang="sv-SE" dirty="0" err="1" smtClean="0"/>
              <a:t>koronarkärl</a:t>
            </a:r>
            <a:r>
              <a:rPr lang="sv-SE" dirty="0" smtClean="0"/>
              <a:t> eller anti-</a:t>
            </a:r>
            <a:r>
              <a:rPr lang="sv-SE" dirty="0" err="1" smtClean="0"/>
              <a:t>fosfolipid</a:t>
            </a:r>
            <a:r>
              <a:rPr lang="sv-SE" dirty="0" smtClean="0"/>
              <a:t> syndrom) ofta 48 h  helt utan blodförtunning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NIHSS ca 24 timmar</a:t>
            </a:r>
          </a:p>
          <a:p>
            <a:pPr lvl="2">
              <a:lnSpc>
                <a:spcPct val="120000"/>
              </a:lnSpc>
            </a:pPr>
            <a:r>
              <a:rPr lang="sv-SE" dirty="0" smtClean="0"/>
              <a:t>Nödvändigt uppföljning för att vi skall kunna följa utfallet av </a:t>
            </a:r>
            <a:r>
              <a:rPr lang="sv-SE" dirty="0" err="1" smtClean="0"/>
              <a:t>trombolys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Trombektomi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Om patient återkommer snabbt från Umeå efter </a:t>
            </a:r>
            <a:r>
              <a:rPr lang="sv-SE" dirty="0" err="1" smtClean="0"/>
              <a:t>trombektomi</a:t>
            </a:r>
            <a:endParaRPr lang="sv-SE" dirty="0" smtClean="0"/>
          </a:p>
          <a:p>
            <a:pPr lvl="1"/>
            <a:r>
              <a:rPr lang="sv-SE" dirty="0" smtClean="0"/>
              <a:t>Kontrollera </a:t>
            </a:r>
            <a:r>
              <a:rPr lang="sv-SE" dirty="0" err="1" smtClean="0"/>
              <a:t>ev</a:t>
            </a:r>
            <a:r>
              <a:rPr lang="sv-SE" dirty="0" smtClean="0"/>
              <a:t> insticksställe</a:t>
            </a:r>
          </a:p>
          <a:p>
            <a:pPr lvl="1"/>
            <a:r>
              <a:rPr lang="sv-SE" dirty="0" smtClean="0"/>
              <a:t>Kontrollera att rutinprovtagning, EKG och annat som skall göras vid stroke är utfört</a:t>
            </a:r>
          </a:p>
          <a:p>
            <a:pPr lvl="1"/>
            <a:r>
              <a:rPr lang="sv-SE" dirty="0" smtClean="0"/>
              <a:t>Utför kontroller om patienten även fått </a:t>
            </a:r>
            <a:r>
              <a:rPr lang="sv-SE" dirty="0" err="1" smtClean="0"/>
              <a:t>trombolys</a:t>
            </a:r>
            <a:r>
              <a:rPr lang="sv-SE" dirty="0" smtClean="0"/>
              <a:t> (kontroll </a:t>
            </a:r>
            <a:r>
              <a:rPr lang="sv-SE" dirty="0"/>
              <a:t> </a:t>
            </a:r>
            <a:r>
              <a:rPr lang="sv-SE" dirty="0" smtClean="0"/>
              <a:t>DT hjärna? 24 h NIHSS?) </a:t>
            </a:r>
            <a:r>
              <a:rPr lang="sv-SE" dirty="0"/>
              <a:t>eller utifrån rekommendation från NKK</a:t>
            </a:r>
            <a:endParaRPr lang="sv-SE" dirty="0" smtClean="0"/>
          </a:p>
          <a:p>
            <a:pPr lvl="1"/>
            <a:r>
              <a:rPr lang="sv-SE" dirty="0" smtClean="0"/>
              <a:t>Ge extra vätska </a:t>
            </a:r>
            <a:r>
              <a:rPr lang="sv-SE" dirty="0" err="1" smtClean="0"/>
              <a:t>pga</a:t>
            </a:r>
            <a:r>
              <a:rPr lang="sv-SE" dirty="0" smtClean="0"/>
              <a:t> </a:t>
            </a:r>
            <a:r>
              <a:rPr lang="sv-SE" dirty="0" err="1" smtClean="0"/>
              <a:t>angio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6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Blodförtunnande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34091"/>
            <a:ext cx="5334000" cy="4956175"/>
          </a:xfrm>
        </p:spPr>
        <p:txBody>
          <a:bodyPr>
            <a:normAutofit fontScale="70000" lnSpcReduction="20000"/>
          </a:bodyPr>
          <a:lstStyle/>
          <a:p>
            <a:r>
              <a:rPr lang="sv-SE" u="sng" dirty="0" smtClean="0"/>
              <a:t>Hjärninfarkt</a:t>
            </a:r>
          </a:p>
          <a:p>
            <a:pPr lvl="1"/>
            <a:r>
              <a:rPr lang="sv-SE" i="1" dirty="0" smtClean="0"/>
              <a:t>Blodförtunning</a:t>
            </a:r>
            <a:r>
              <a:rPr lang="sv-SE" dirty="0" smtClean="0"/>
              <a:t>	</a:t>
            </a:r>
          </a:p>
          <a:p>
            <a:pPr lvl="2"/>
            <a:r>
              <a:rPr lang="sv-SE" dirty="0" smtClean="0"/>
              <a:t>Om embolikälla </a:t>
            </a:r>
          </a:p>
          <a:p>
            <a:pPr lvl="3"/>
            <a:r>
              <a:rPr lang="sv-SE" dirty="0" smtClean="0"/>
              <a:t>NOAK/</a:t>
            </a:r>
            <a:r>
              <a:rPr lang="sv-SE" dirty="0" err="1" smtClean="0"/>
              <a:t>Waran</a:t>
            </a:r>
            <a:endParaRPr lang="sv-SE" dirty="0" smtClean="0"/>
          </a:p>
          <a:p>
            <a:pPr lvl="2"/>
            <a:r>
              <a:rPr lang="sv-SE" dirty="0" smtClean="0"/>
              <a:t>Om ej embolikälla och </a:t>
            </a:r>
            <a:r>
              <a:rPr lang="sv-SE" dirty="0" err="1"/>
              <a:t>ischemisk</a:t>
            </a:r>
            <a:r>
              <a:rPr lang="sv-SE" dirty="0"/>
              <a:t> stroke med NIHSS ≤3 </a:t>
            </a:r>
            <a:r>
              <a:rPr lang="sv-SE" dirty="0" smtClean="0"/>
              <a:t>och högrisk TIA dvs om ABCD2 &gt;3 (se ovan)</a:t>
            </a:r>
          </a:p>
          <a:p>
            <a:pPr lvl="3">
              <a:lnSpc>
                <a:spcPct val="120000"/>
              </a:lnSpc>
            </a:pPr>
            <a:r>
              <a:rPr lang="sv-SE" dirty="0" err="1" smtClean="0">
                <a:sym typeface="Wingdings" panose="05000000000000000000" pitchFamily="2" charset="2"/>
              </a:rPr>
              <a:t>Clopidogrel</a:t>
            </a:r>
            <a:r>
              <a:rPr lang="sv-SE" dirty="0" smtClean="0">
                <a:sym typeface="Wingdings" panose="05000000000000000000" pitchFamily="2" charset="2"/>
              </a:rPr>
              <a:t> 75 mg x 1 OCH </a:t>
            </a:r>
            <a:r>
              <a:rPr lang="sv-SE" dirty="0" err="1" smtClean="0">
                <a:sym typeface="Wingdings" panose="05000000000000000000" pitchFamily="2" charset="2"/>
              </a:rPr>
              <a:t>Trombyl</a:t>
            </a:r>
            <a:r>
              <a:rPr lang="sv-SE" dirty="0" smtClean="0">
                <a:sym typeface="Wingdings" panose="05000000000000000000" pitchFamily="2" charset="2"/>
              </a:rPr>
              <a:t> 75 mg x 1 i 3 veckor därefter enbart en av dessa</a:t>
            </a:r>
          </a:p>
          <a:p>
            <a:pPr lvl="2"/>
            <a:r>
              <a:rPr lang="sv-SE" dirty="0" smtClean="0">
                <a:sym typeface="Wingdings" panose="05000000000000000000" pitchFamily="2" charset="2"/>
              </a:rPr>
              <a:t>Övriga</a:t>
            </a:r>
          </a:p>
          <a:p>
            <a:pPr lvl="3"/>
            <a:r>
              <a:rPr lang="sv-SE" dirty="0" err="1" smtClean="0">
                <a:sym typeface="Wingdings" panose="05000000000000000000" pitchFamily="2" charset="2"/>
              </a:rPr>
              <a:t>Clopidogrel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>
                <a:sym typeface="Wingdings" panose="05000000000000000000" pitchFamily="2" charset="2"/>
              </a:rPr>
              <a:t>75 mg x 1 </a:t>
            </a:r>
            <a:r>
              <a:rPr lang="sv-SE" dirty="0" smtClean="0">
                <a:sym typeface="Wingdings" panose="05000000000000000000" pitchFamily="2" charset="2"/>
              </a:rPr>
              <a:t>ELLER </a:t>
            </a:r>
            <a:r>
              <a:rPr lang="sv-SE" dirty="0" err="1" smtClean="0">
                <a:sym typeface="Wingdings" panose="05000000000000000000" pitchFamily="2" charset="2"/>
              </a:rPr>
              <a:t>Trombyl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>
                <a:sym typeface="Wingdings" panose="05000000000000000000" pitchFamily="2" charset="2"/>
              </a:rPr>
              <a:t>75 mg x </a:t>
            </a:r>
            <a:r>
              <a:rPr lang="sv-SE" dirty="0" smtClean="0">
                <a:sym typeface="Wingdings" panose="05000000000000000000" pitchFamily="2" charset="2"/>
              </a:rPr>
              <a:t>1</a:t>
            </a:r>
          </a:p>
          <a:p>
            <a:pPr lvl="2"/>
            <a:r>
              <a:rPr lang="sv-SE" dirty="0" smtClean="0">
                <a:sym typeface="Wingdings" panose="05000000000000000000" pitchFamily="2" charset="2"/>
              </a:rPr>
              <a:t>Laddningsdos trombocythämmare?</a:t>
            </a:r>
          </a:p>
          <a:p>
            <a:pPr lvl="3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Bara i akutskedet (”fattigmans tromblys”)</a:t>
            </a:r>
          </a:p>
          <a:p>
            <a:pPr lvl="4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Naiva: ASA ge 500 mg</a:t>
            </a:r>
          </a:p>
          <a:p>
            <a:pPr lvl="4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Om redan står på trombocythämmare ladda den nya (Om ASA 500 mg, om </a:t>
            </a:r>
            <a:r>
              <a:rPr lang="sv-SE" dirty="0" err="1" smtClean="0">
                <a:sym typeface="Wingdings" panose="05000000000000000000" pitchFamily="2" charset="2"/>
              </a:rPr>
              <a:t>Clopidogrel</a:t>
            </a:r>
            <a:r>
              <a:rPr lang="sv-SE" dirty="0" smtClean="0">
                <a:sym typeface="Wingdings" panose="05000000000000000000" pitchFamily="2" charset="2"/>
              </a:rPr>
              <a:t> ge </a:t>
            </a:r>
            <a:r>
              <a:rPr lang="sv-SE" dirty="0">
                <a:sym typeface="Wingdings" panose="05000000000000000000" pitchFamily="2" charset="2"/>
              </a:rPr>
              <a:t>300 </a:t>
            </a:r>
            <a:r>
              <a:rPr lang="sv-SE" dirty="0" smtClean="0">
                <a:sym typeface="Wingdings" panose="05000000000000000000" pitchFamily="2" charset="2"/>
              </a:rPr>
              <a:t>mg)</a:t>
            </a:r>
          </a:p>
          <a:p>
            <a:pPr lvl="1"/>
            <a:r>
              <a:rPr lang="sv-SE" i="1" dirty="0" smtClean="0"/>
              <a:t>Blodfettssänkning </a:t>
            </a:r>
          </a:p>
          <a:p>
            <a:pPr lvl="2"/>
            <a:r>
              <a:rPr lang="sv-SE" dirty="0" smtClean="0"/>
              <a:t>till ”alla” förslagsvis </a:t>
            </a:r>
            <a:r>
              <a:rPr lang="sv-SE" dirty="0" err="1" smtClean="0"/>
              <a:t>Atovastatin</a:t>
            </a:r>
            <a:r>
              <a:rPr lang="sv-SE" dirty="0" smtClean="0"/>
              <a:t> 40 mg som höjs senare</a:t>
            </a:r>
          </a:p>
          <a:p>
            <a:pPr lvl="2"/>
            <a:r>
              <a:rPr lang="sv-SE" dirty="0" smtClean="0"/>
              <a:t>Mål: LDL 1,8 (helst 1,4)</a:t>
            </a:r>
          </a:p>
          <a:p>
            <a:pPr lvl="1"/>
            <a:r>
              <a:rPr lang="sv-SE" i="1" dirty="0" smtClean="0"/>
              <a:t>Blodtryckssänkning</a:t>
            </a:r>
            <a:r>
              <a:rPr lang="sv-SE" dirty="0" smtClean="0"/>
              <a:t> </a:t>
            </a:r>
          </a:p>
          <a:p>
            <a:pPr lvl="2"/>
            <a:r>
              <a:rPr lang="sv-SE" dirty="0" smtClean="0"/>
              <a:t>Mål </a:t>
            </a:r>
            <a:r>
              <a:rPr lang="sv-SE" dirty="0"/>
              <a:t>&lt;140/90 </a:t>
            </a:r>
            <a:r>
              <a:rPr lang="sv-SE" dirty="0" err="1" smtClean="0"/>
              <a:t>mmHg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v-SE" u="sng" dirty="0" smtClean="0"/>
              <a:t>Hjärnblödning</a:t>
            </a:r>
            <a:endParaRPr lang="sv-SE" u="sng" dirty="0"/>
          </a:p>
          <a:p>
            <a:pPr lvl="1">
              <a:lnSpc>
                <a:spcPct val="120000"/>
              </a:lnSpc>
            </a:pPr>
            <a:r>
              <a:rPr lang="sv-SE" i="1" dirty="0"/>
              <a:t>Blodtryckssänkning</a:t>
            </a:r>
          </a:p>
          <a:p>
            <a:pPr lvl="2">
              <a:lnSpc>
                <a:spcPct val="120000"/>
              </a:lnSpc>
            </a:pPr>
            <a:r>
              <a:rPr lang="sv-SE" dirty="0"/>
              <a:t>Mål &lt;140/90 </a:t>
            </a:r>
            <a:r>
              <a:rPr lang="sv-SE" dirty="0" err="1"/>
              <a:t>mmHg</a:t>
            </a:r>
            <a:endParaRPr lang="sv-SE" dirty="0"/>
          </a:p>
          <a:p>
            <a:pPr lvl="1">
              <a:lnSpc>
                <a:spcPct val="120000"/>
              </a:lnSpc>
            </a:pPr>
            <a:r>
              <a:rPr lang="sv-SE" dirty="0"/>
              <a:t>(OBS </a:t>
            </a:r>
            <a:r>
              <a:rPr lang="sv-SE" dirty="0" smtClean="0"/>
              <a:t>ej indikation för blodförtunning eller blodfettssänkning)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Om behov av blodförtunning av annan anledning (förmaksflimmer, </a:t>
            </a:r>
            <a:r>
              <a:rPr lang="sv-SE" dirty="0" err="1" smtClean="0"/>
              <a:t>ischemisk</a:t>
            </a:r>
            <a:r>
              <a:rPr lang="sv-SE" dirty="0" smtClean="0"/>
              <a:t> hjärtsjukdom) efter </a:t>
            </a:r>
            <a:r>
              <a:rPr lang="sv-SE" dirty="0" err="1" smtClean="0"/>
              <a:t>läkningsperiod</a:t>
            </a:r>
            <a:endParaRPr lang="sv-SE" dirty="0" smtClean="0"/>
          </a:p>
          <a:p>
            <a:pPr lvl="2">
              <a:lnSpc>
                <a:spcPct val="120000"/>
              </a:lnSpc>
            </a:pPr>
            <a:r>
              <a:rPr lang="sv-SE" dirty="0">
                <a:sym typeface="Wingdings" panose="05000000000000000000" pitchFamily="2" charset="2"/>
              </a:rPr>
              <a:t>U</a:t>
            </a:r>
            <a:r>
              <a:rPr lang="sv-SE" dirty="0" smtClean="0">
                <a:sym typeface="Wingdings" panose="05000000000000000000" pitchFamily="2" charset="2"/>
              </a:rPr>
              <a:t>ppföljning strokemottagning</a:t>
            </a:r>
          </a:p>
          <a:p>
            <a:pPr lvl="2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Skriv remiss DT hjärna 8-10 v eller utifrån NKK rekommendation</a:t>
            </a:r>
          </a:p>
          <a:p>
            <a:pPr lvl="2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Studier pågår för att avgöra om och när blodförtunning skall </a:t>
            </a:r>
            <a:r>
              <a:rPr lang="sv-SE" dirty="0" err="1" smtClean="0">
                <a:sym typeface="Wingdings" panose="05000000000000000000" pitchFamily="2" charset="2"/>
              </a:rPr>
              <a:t>återinstättas</a:t>
            </a:r>
            <a:endParaRPr lang="sv-SE" dirty="0" smtClean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6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Blodförtunnande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Röntgen visar ”</a:t>
            </a:r>
            <a:r>
              <a:rPr lang="sv-SE" dirty="0" err="1" smtClean="0"/>
              <a:t>hemorragiskt</a:t>
            </a:r>
            <a:r>
              <a:rPr lang="sv-SE" dirty="0" smtClean="0"/>
              <a:t> inslag i infarkten” – när börja?</a:t>
            </a:r>
          </a:p>
          <a:p>
            <a:r>
              <a:rPr lang="sv-SE" dirty="0"/>
              <a:t>Finns inget bra </a:t>
            </a:r>
            <a:r>
              <a:rPr lang="sv-SE" dirty="0" smtClean="0"/>
              <a:t>svar. Förslag:</a:t>
            </a:r>
            <a:endParaRPr lang="sv-SE" dirty="0"/>
          </a:p>
          <a:p>
            <a:pPr lvl="1"/>
            <a:r>
              <a:rPr lang="sv-SE" dirty="0" smtClean="0"/>
              <a:t>Om inneliggande</a:t>
            </a:r>
            <a:r>
              <a:rPr lang="sv-SE" dirty="0"/>
              <a:t>, vänta några dagar </a:t>
            </a:r>
            <a:r>
              <a:rPr lang="sv-SE" dirty="0" smtClean="0"/>
              <a:t>– vecka </a:t>
            </a:r>
            <a:r>
              <a:rPr lang="sv-SE" dirty="0"/>
              <a:t>och gör ny dt-hjärna</a:t>
            </a:r>
          </a:p>
          <a:p>
            <a:pPr lvl="2"/>
            <a:r>
              <a:rPr lang="sv-SE" dirty="0" smtClean="0"/>
              <a:t>Nya </a:t>
            </a:r>
            <a:r>
              <a:rPr lang="sv-SE" dirty="0"/>
              <a:t>blödningar/allvarlig bild </a:t>
            </a:r>
            <a:r>
              <a:rPr lang="sv-SE" dirty="0" smtClean="0"/>
              <a:t>talar emot</a:t>
            </a:r>
            <a:endParaRPr lang="sv-SE" dirty="0"/>
          </a:p>
          <a:p>
            <a:pPr lvl="2"/>
            <a:r>
              <a:rPr lang="sv-SE" dirty="0" smtClean="0"/>
              <a:t>Minimalt </a:t>
            </a:r>
            <a:r>
              <a:rPr lang="sv-SE" dirty="0"/>
              <a:t>med blod, stark </a:t>
            </a:r>
            <a:r>
              <a:rPr lang="sv-SE" dirty="0" smtClean="0"/>
              <a:t>indikation, överväg </a:t>
            </a:r>
            <a:r>
              <a:rPr lang="sv-SE" dirty="0"/>
              <a:t>start</a:t>
            </a:r>
          </a:p>
          <a:p>
            <a:pPr lvl="1"/>
            <a:r>
              <a:rPr lang="sv-SE" dirty="0" smtClean="0"/>
              <a:t>Om </a:t>
            </a:r>
            <a:r>
              <a:rPr lang="sv-SE" dirty="0"/>
              <a:t>hemskriven, vänta veckor upp </a:t>
            </a:r>
            <a:r>
              <a:rPr lang="sv-SE" dirty="0" smtClean="0"/>
              <a:t>till 2 </a:t>
            </a:r>
            <a:r>
              <a:rPr lang="sv-SE" dirty="0"/>
              <a:t>mån med ny dt-hjärna beroende </a:t>
            </a:r>
            <a:r>
              <a:rPr lang="sv-SE" dirty="0" smtClean="0"/>
              <a:t>på angelägenhetsgrad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Sinusventrombos (cerebral venös trombos)</a:t>
            </a:r>
          </a:p>
          <a:p>
            <a:pPr lvl="1"/>
            <a:r>
              <a:rPr lang="sv-SE" dirty="0" smtClean="0"/>
              <a:t>Blodförtunnande bör ges även om det syns (måttligt) med blod</a:t>
            </a:r>
          </a:p>
          <a:p>
            <a:pPr lvl="1"/>
            <a:r>
              <a:rPr lang="sv-SE" dirty="0" smtClean="0"/>
              <a:t>Rådgör </a:t>
            </a:r>
            <a:r>
              <a:rPr lang="sv-SE" dirty="0"/>
              <a:t>gärna med </a:t>
            </a:r>
            <a:r>
              <a:rPr lang="sv-SE" dirty="0" err="1"/>
              <a:t>neurobakjour</a:t>
            </a:r>
            <a:r>
              <a:rPr lang="sv-SE" dirty="0"/>
              <a:t> </a:t>
            </a:r>
            <a:r>
              <a:rPr lang="sv-SE" dirty="0" smtClean="0"/>
              <a:t>i Umeå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6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Handläggning hjärnblödning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i="1" dirty="0"/>
              <a:t>Blodtryckssänkning</a:t>
            </a:r>
          </a:p>
          <a:p>
            <a:pPr lvl="1"/>
            <a:r>
              <a:rPr lang="sv-SE" dirty="0" smtClean="0"/>
              <a:t>Mål </a:t>
            </a:r>
            <a:r>
              <a:rPr lang="sv-SE" dirty="0"/>
              <a:t>första dagen/dagarna</a:t>
            </a:r>
            <a:r>
              <a:rPr lang="sv-SE" dirty="0" smtClean="0"/>
              <a:t>: &lt;</a:t>
            </a:r>
            <a:r>
              <a:rPr lang="sv-SE" dirty="0"/>
              <a:t>160/100</a:t>
            </a:r>
          </a:p>
          <a:p>
            <a:pPr lvl="1"/>
            <a:r>
              <a:rPr lang="sv-SE" dirty="0" smtClean="0"/>
              <a:t>Mål </a:t>
            </a:r>
            <a:r>
              <a:rPr lang="sv-SE" dirty="0"/>
              <a:t>långsiktigt &lt;140/90 </a:t>
            </a:r>
            <a:r>
              <a:rPr lang="sv-SE" dirty="0" err="1"/>
              <a:t>mmHg</a:t>
            </a:r>
            <a:endParaRPr lang="sv-SE" dirty="0"/>
          </a:p>
          <a:p>
            <a:r>
              <a:rPr lang="sv-SE" i="1" dirty="0" smtClean="0"/>
              <a:t>Blodfettssänkande </a:t>
            </a:r>
            <a:r>
              <a:rPr lang="sv-SE" dirty="0"/>
              <a:t>– ge ej om </a:t>
            </a:r>
            <a:r>
              <a:rPr lang="sv-SE" dirty="0" smtClean="0"/>
              <a:t>inte annan </a:t>
            </a:r>
            <a:r>
              <a:rPr lang="sv-SE" dirty="0"/>
              <a:t>indikation </a:t>
            </a:r>
            <a:r>
              <a:rPr lang="sv-SE" dirty="0" smtClean="0"/>
              <a:t>finns</a:t>
            </a:r>
          </a:p>
          <a:p>
            <a:r>
              <a:rPr lang="sv-SE" i="1" dirty="0" smtClean="0"/>
              <a:t>Blodförtunnande </a:t>
            </a:r>
            <a:r>
              <a:rPr lang="sv-SE" dirty="0"/>
              <a:t>– ge ej om inte annan indikation finns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i="1" dirty="0"/>
              <a:t>Blodförtunnande </a:t>
            </a:r>
            <a:r>
              <a:rPr lang="sv-SE" i="1" dirty="0" smtClean="0"/>
              <a:t>- </a:t>
            </a:r>
            <a:r>
              <a:rPr lang="sv-SE" dirty="0" smtClean="0"/>
              <a:t>indikation  (förmaksflimmer, </a:t>
            </a:r>
            <a:r>
              <a:rPr lang="sv-SE" dirty="0" err="1" smtClean="0"/>
              <a:t>ischemisk</a:t>
            </a:r>
            <a:r>
              <a:rPr lang="sv-SE" dirty="0" smtClean="0"/>
              <a:t> hjärtsjukdom</a:t>
            </a:r>
            <a:r>
              <a:rPr lang="sv-SE" dirty="0"/>
              <a:t>) </a:t>
            </a:r>
            <a:endParaRPr lang="sv-SE" dirty="0" smtClean="0"/>
          </a:p>
          <a:p>
            <a:pPr lvl="1"/>
            <a:r>
              <a:rPr lang="sv-SE" dirty="0" smtClean="0"/>
              <a:t>Uppföljning strokemottagning</a:t>
            </a:r>
          </a:p>
          <a:p>
            <a:pPr lvl="1"/>
            <a:r>
              <a:rPr lang="sv-SE" dirty="0" smtClean="0"/>
              <a:t>Skriv </a:t>
            </a:r>
            <a:r>
              <a:rPr lang="sv-SE" dirty="0"/>
              <a:t>remiss dt-hjärna 8-10 v </a:t>
            </a:r>
            <a:r>
              <a:rPr lang="sv-SE" dirty="0" smtClean="0"/>
              <a:t>eller utifrån </a:t>
            </a:r>
            <a:r>
              <a:rPr lang="sv-SE" dirty="0"/>
              <a:t>NKK rekommendation</a:t>
            </a:r>
          </a:p>
          <a:p>
            <a:pPr lvl="1"/>
            <a:r>
              <a:rPr lang="sv-SE" dirty="0" smtClean="0"/>
              <a:t>Studier </a:t>
            </a:r>
            <a:r>
              <a:rPr lang="sv-SE" dirty="0"/>
              <a:t>pågår för att avgöra om </a:t>
            </a:r>
            <a:r>
              <a:rPr lang="sv-SE" dirty="0" smtClean="0"/>
              <a:t>och när </a:t>
            </a:r>
            <a:r>
              <a:rPr lang="sv-SE" dirty="0"/>
              <a:t>blodförtunning kan återinsättas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277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Hjärnblödning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722165" y="169068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Kontroller gärna </a:t>
            </a:r>
            <a:r>
              <a:rPr lang="sv-SE" dirty="0" err="1" smtClean="0"/>
              <a:t>S-Na</a:t>
            </a:r>
            <a:r>
              <a:rPr lang="sv-SE" dirty="0" smtClean="0"/>
              <a:t> varannan till var tredje dag den första veckan</a:t>
            </a:r>
          </a:p>
          <a:p>
            <a:pPr lvl="1"/>
            <a:r>
              <a:rPr lang="sv-SE" dirty="0" err="1" smtClean="0"/>
              <a:t>Hyponatremi</a:t>
            </a:r>
            <a:r>
              <a:rPr lang="sv-SE" dirty="0" smtClean="0"/>
              <a:t> är relativt vanligt</a:t>
            </a:r>
          </a:p>
          <a:p>
            <a:pPr lvl="1"/>
            <a:r>
              <a:rPr lang="sv-SE" dirty="0" smtClean="0"/>
              <a:t>Kan prova med natriumkloridtabletter, brukar hjälpa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305" y="169068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Patienten seg/trött, illamående</a:t>
            </a:r>
          </a:p>
          <a:p>
            <a:pPr lvl="1"/>
            <a:r>
              <a:rPr lang="sv-SE" dirty="0" smtClean="0"/>
              <a:t>Kontroll dt-hjärna, leta efter avflödeshinder i ventrikelsystemet</a:t>
            </a:r>
          </a:p>
          <a:p>
            <a:pPr lvl="1"/>
            <a:r>
              <a:rPr lang="sv-SE" dirty="0" smtClean="0"/>
              <a:t>I vissa fall möjligt sätta shunt</a:t>
            </a:r>
          </a:p>
          <a:p>
            <a:pPr lvl="1"/>
            <a:r>
              <a:rPr lang="sv-SE" dirty="0" smtClean="0"/>
              <a:t>Vanligt om ”blod i ventriklarna” syns vid första dt-hjärna</a:t>
            </a:r>
          </a:p>
          <a:p>
            <a:pPr lvl="1"/>
            <a:endParaRPr lang="sv-SE" dirty="0"/>
          </a:p>
          <a:p>
            <a:r>
              <a:rPr lang="sv-SE" dirty="0" smtClean="0"/>
              <a:t>Överväg </a:t>
            </a:r>
            <a:r>
              <a:rPr lang="sv-SE" dirty="0"/>
              <a:t>kontakt med NKK</a:t>
            </a:r>
          </a:p>
          <a:p>
            <a:pPr lvl="1"/>
            <a:r>
              <a:rPr lang="sv-SE" dirty="0" smtClean="0"/>
              <a:t>Övervakning </a:t>
            </a:r>
            <a:r>
              <a:rPr lang="sv-SE" dirty="0" err="1" smtClean="0"/>
              <a:t>neuro</a:t>
            </a:r>
            <a:r>
              <a:rPr lang="sv-SE" dirty="0" smtClean="0"/>
              <a:t>-IVA</a:t>
            </a:r>
            <a:r>
              <a:rPr lang="sv-SE" dirty="0"/>
              <a:t>?</a:t>
            </a:r>
          </a:p>
          <a:p>
            <a:pPr lvl="1"/>
            <a:r>
              <a:rPr lang="sv-SE" dirty="0" smtClean="0"/>
              <a:t>Utrymma </a:t>
            </a:r>
            <a:r>
              <a:rPr lang="sv-SE" dirty="0"/>
              <a:t>blod? (ovanligt)</a:t>
            </a:r>
          </a:p>
          <a:p>
            <a:pPr lvl="1"/>
            <a:r>
              <a:rPr lang="sv-SE" dirty="0" smtClean="0"/>
              <a:t>Shunt</a:t>
            </a:r>
            <a:r>
              <a:rPr lang="sv-SE" dirty="0"/>
              <a:t>?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3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patient: kvar eller hem på helg?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u="sng" dirty="0" smtClean="0"/>
              <a:t>Symtom som talar för fortsatt inneliggande vård</a:t>
            </a:r>
            <a:r>
              <a:rPr lang="sv-SE" dirty="0" smtClean="0"/>
              <a:t> (eller problem som måste lösas)</a:t>
            </a:r>
          </a:p>
          <a:p>
            <a:r>
              <a:rPr lang="sv-SE" dirty="0" smtClean="0"/>
              <a:t>Medicinsk utredning behöver ske inneliggande (t ex </a:t>
            </a:r>
            <a:r>
              <a:rPr lang="sv-SE" dirty="0" err="1" smtClean="0"/>
              <a:t>carotis</a:t>
            </a:r>
            <a:r>
              <a:rPr lang="sv-SE" dirty="0" smtClean="0"/>
              <a:t>, </a:t>
            </a:r>
            <a:r>
              <a:rPr lang="sv-SE" dirty="0" err="1" smtClean="0"/>
              <a:t>cardioskop</a:t>
            </a:r>
            <a:r>
              <a:rPr lang="sv-SE" dirty="0" smtClean="0"/>
              <a:t>)</a:t>
            </a:r>
          </a:p>
          <a:p>
            <a:r>
              <a:rPr lang="sv-SE" dirty="0" smtClean="0"/>
              <a:t>Svårighet att förflytta sig</a:t>
            </a:r>
          </a:p>
          <a:p>
            <a:r>
              <a:rPr lang="sv-SE" dirty="0" smtClean="0"/>
              <a:t>ADL-problem</a:t>
            </a:r>
          </a:p>
          <a:p>
            <a:r>
              <a:rPr lang="sv-SE" dirty="0" smtClean="0"/>
              <a:t>Omvårdnadsproblem t ex kan inte ta sitt insulin </a:t>
            </a:r>
            <a:r>
              <a:rPr lang="sv-SE" dirty="0" err="1" smtClean="0"/>
              <a:t>pga</a:t>
            </a:r>
            <a:r>
              <a:rPr lang="sv-SE" dirty="0" smtClean="0"/>
              <a:t> svag i hand</a:t>
            </a:r>
          </a:p>
          <a:p>
            <a:r>
              <a:rPr lang="sv-SE" dirty="0" err="1" smtClean="0"/>
              <a:t>Talproblem</a:t>
            </a:r>
            <a:r>
              <a:rPr lang="sv-SE" dirty="0" smtClean="0"/>
              <a:t> </a:t>
            </a:r>
          </a:p>
          <a:p>
            <a:r>
              <a:rPr lang="sv-SE" dirty="0" smtClean="0"/>
              <a:t>Andra kognitiva </a:t>
            </a:r>
            <a:r>
              <a:rPr lang="sv-SE" dirty="0"/>
              <a:t>problem</a:t>
            </a:r>
          </a:p>
          <a:p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u="sng" dirty="0" smtClean="0"/>
              <a:t>Talar för att åka hem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TIA färdigutredd riskfaktorer</a:t>
            </a:r>
          </a:p>
          <a:p>
            <a:pPr lvl="1">
              <a:lnSpc>
                <a:spcPct val="120000"/>
              </a:lnSpc>
            </a:pPr>
            <a:r>
              <a:rPr lang="sv-SE" dirty="0" err="1" smtClean="0"/>
              <a:t>Carotis</a:t>
            </a:r>
            <a:r>
              <a:rPr lang="sv-SE" dirty="0" smtClean="0"/>
              <a:t> utan fynd/ej indikation</a:t>
            </a:r>
          </a:p>
          <a:p>
            <a:pPr lvl="1">
              <a:lnSpc>
                <a:spcPct val="120000"/>
              </a:lnSpc>
            </a:pPr>
            <a:r>
              <a:rPr lang="sv-SE" dirty="0" err="1" smtClean="0"/>
              <a:t>Cardioskop</a:t>
            </a:r>
            <a:r>
              <a:rPr lang="sv-SE" dirty="0" smtClean="0"/>
              <a:t> 24-48 h utan fynd eller förmaksflimmer och behandling inledd 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Inga urspårade blodtryck, prover eller liknande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Stroke färdigutredd (se ovan) med minimala restsymtom, gärna med stöd från närstående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Större stroke där avdelningen redan gjort patienten ”</a:t>
            </a:r>
            <a:r>
              <a:rPr lang="sv-SE" dirty="0" err="1" smtClean="0"/>
              <a:t>utklar</a:t>
            </a:r>
            <a:r>
              <a:rPr lang="sv-SE" dirty="0" smtClean="0"/>
              <a:t>”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97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skicka hem: Stroke PINF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Se STROKE PINF (=”PIFS”)</a:t>
            </a:r>
          </a:p>
          <a:p>
            <a:pPr lvl="1"/>
            <a:r>
              <a:rPr lang="sv-SE" dirty="0" smtClean="0"/>
              <a:t>Flera färdiga formuleringar </a:t>
            </a:r>
            <a:endParaRPr lang="sv-SE" dirty="0">
              <a:sym typeface="Wingdings" panose="05000000000000000000" pitchFamily="2" charset="2"/>
            </a:endParaRPr>
          </a:p>
          <a:p>
            <a:pPr lvl="2"/>
            <a:r>
              <a:rPr lang="sv-SE" dirty="0" smtClean="0">
                <a:sym typeface="Wingdings" panose="05000000000000000000" pitchFamily="2" charset="2"/>
              </a:rPr>
              <a:t>Minustecken (”-”)  ta bort mening, </a:t>
            </a:r>
          </a:p>
          <a:p>
            <a:pPr lvl="3"/>
            <a:r>
              <a:rPr lang="sv-SE" dirty="0">
                <a:sym typeface="Wingdings" panose="05000000000000000000" pitchFamily="2" charset="2"/>
              </a:rPr>
              <a:t>t ex en </a:t>
            </a:r>
            <a:r>
              <a:rPr lang="sv-SE" dirty="0" smtClean="0">
                <a:sym typeface="Wingdings" panose="05000000000000000000" pitchFamily="2" charset="2"/>
              </a:rPr>
              <a:t>person kan inte få både ”14 dagars” och ”3 månaders” bilkörningsuppehåll</a:t>
            </a:r>
          </a:p>
          <a:p>
            <a:pPr lvl="2"/>
            <a:r>
              <a:rPr lang="sv-SE" dirty="0">
                <a:sym typeface="Wingdings" panose="05000000000000000000" pitchFamily="2" charset="2"/>
              </a:rPr>
              <a:t>P</a:t>
            </a:r>
            <a:r>
              <a:rPr lang="sv-SE" dirty="0" smtClean="0">
                <a:sym typeface="Wingdings" panose="05000000000000000000" pitchFamily="2" charset="2"/>
              </a:rPr>
              <a:t>lustecken (”+”)  addera uppgifter</a:t>
            </a: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1"/>
            <a:r>
              <a:rPr lang="sv-SE" dirty="0">
                <a:sym typeface="Wingdings" panose="05000000000000000000" pitchFamily="2" charset="2"/>
              </a:rPr>
              <a:t>Skriv alltid remiss till primärvården för uppföljning även om personen skall få uppföljning på stroke mot</a:t>
            </a:r>
          </a:p>
          <a:p>
            <a:pPr lvl="1"/>
            <a:r>
              <a:rPr lang="sv-SE" dirty="0" smtClean="0">
                <a:sym typeface="Wingdings" panose="05000000000000000000" pitchFamily="2" charset="2"/>
              </a:rPr>
              <a:t>Skriv remiss för Tum-EKG om </a:t>
            </a:r>
            <a:r>
              <a:rPr lang="sv-SE" dirty="0" err="1" smtClean="0">
                <a:sym typeface="Wingdings" panose="05000000000000000000" pitchFamily="2" charset="2"/>
              </a:rPr>
              <a:t>pat</a:t>
            </a:r>
            <a:r>
              <a:rPr lang="sv-SE" dirty="0" smtClean="0">
                <a:sym typeface="Wingdings" panose="05000000000000000000" pitchFamily="2" charset="2"/>
              </a:rPr>
              <a:t> klarar genomföra </a:t>
            </a:r>
          </a:p>
          <a:p>
            <a:pPr lvl="1"/>
            <a:r>
              <a:rPr lang="sv-SE" dirty="0" err="1" smtClean="0">
                <a:sym typeface="Wingdings" panose="05000000000000000000" pitchFamily="2" charset="2"/>
              </a:rPr>
              <a:t>Ev</a:t>
            </a:r>
            <a:r>
              <a:rPr lang="sv-SE" dirty="0" smtClean="0">
                <a:sym typeface="Wingdings" panose="05000000000000000000" pitchFamily="2" charset="2"/>
              </a:rPr>
              <a:t> remiss NORSDSA (</a:t>
            </a:r>
            <a:r>
              <a:rPr lang="sv-SE" dirty="0" err="1" smtClean="0">
                <a:sym typeface="Wingdings" panose="05000000000000000000" pitchFamily="2" charset="2"/>
              </a:rPr>
              <a:t>lbarbm</a:t>
            </a:r>
            <a:r>
              <a:rPr lang="sv-SE" dirty="0" smtClean="0">
                <a:sym typeface="Wingdings" panose="05000000000000000000" pitchFamily="2" charset="2"/>
              </a:rPr>
              <a:t>) bilkörningstest om patienten har/har haft kognitiv påverkan</a:t>
            </a: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 epikris ange vilket skick patienten lämnade sjukhuset. </a:t>
            </a:r>
          </a:p>
          <a:p>
            <a:pPr lvl="1"/>
            <a:r>
              <a:rPr lang="sv-SE" dirty="0"/>
              <a:t>Om ej återställd, vilka kvarvarande symtom fanns?</a:t>
            </a:r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4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Uppföljning – vem skall träffa patienten?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u="sng" dirty="0" smtClean="0"/>
              <a:t>Till strokesköterska</a:t>
            </a:r>
          </a:p>
          <a:p>
            <a:pPr lvl="1"/>
            <a:r>
              <a:rPr lang="sv-SE" dirty="0" smtClean="0"/>
              <a:t>Alla som kan ta emot information</a:t>
            </a:r>
          </a:p>
          <a:p>
            <a:pPr lvl="1"/>
            <a:r>
              <a:rPr lang="sv-SE" dirty="0" smtClean="0"/>
              <a:t>Inom 1-3 mån</a:t>
            </a:r>
          </a:p>
          <a:p>
            <a:pPr lvl="1"/>
            <a:endParaRPr lang="sv-SE" dirty="0"/>
          </a:p>
          <a:p>
            <a:r>
              <a:rPr lang="sv-SE" u="sng" dirty="0" smtClean="0"/>
              <a:t>Till strokeläkare</a:t>
            </a:r>
            <a:r>
              <a:rPr lang="sv-SE" dirty="0" smtClean="0"/>
              <a:t> – komplicerade ärenden</a:t>
            </a:r>
          </a:p>
          <a:p>
            <a:pPr lvl="1"/>
            <a:r>
              <a:rPr lang="sv-SE" dirty="0" smtClean="0"/>
              <a:t>Komplicerade </a:t>
            </a:r>
            <a:r>
              <a:rPr lang="sv-SE" dirty="0"/>
              <a:t>riskfaktorer, t ex </a:t>
            </a:r>
          </a:p>
          <a:p>
            <a:pPr lvl="2"/>
            <a:r>
              <a:rPr lang="sv-SE" dirty="0"/>
              <a:t>dissektion, </a:t>
            </a:r>
          </a:p>
          <a:p>
            <a:pPr lvl="2"/>
            <a:r>
              <a:rPr lang="sv-SE" dirty="0"/>
              <a:t>sinusventrombos, </a:t>
            </a:r>
          </a:p>
          <a:p>
            <a:pPr lvl="2"/>
            <a:r>
              <a:rPr lang="sv-SE" dirty="0"/>
              <a:t>blodförtunning återinsätta efter hjärnblödning</a:t>
            </a:r>
          </a:p>
          <a:p>
            <a:pPr lvl="1"/>
            <a:r>
              <a:rPr lang="sv-SE" dirty="0"/>
              <a:t>Unga (&lt;40 år) strokedrabbade </a:t>
            </a:r>
          </a:p>
          <a:p>
            <a:pPr lvl="1"/>
            <a:r>
              <a:rPr lang="sv-SE" dirty="0" smtClean="0"/>
              <a:t>Körkortsinnehav </a:t>
            </a:r>
            <a:r>
              <a:rPr lang="sv-SE" dirty="0"/>
              <a:t>+ misstanke om kognitiva problem </a:t>
            </a:r>
            <a:endParaRPr lang="sv-SE" dirty="0" smtClean="0"/>
          </a:p>
          <a:p>
            <a:pPr lvl="2"/>
            <a:r>
              <a:rPr lang="sv-SE" dirty="0" smtClean="0"/>
              <a:t>Skriv i så fall remiss </a:t>
            </a:r>
            <a:r>
              <a:rPr lang="sv-SE" dirty="0"/>
              <a:t>till </a:t>
            </a:r>
            <a:r>
              <a:rPr lang="sv-SE" dirty="0" smtClean="0"/>
              <a:t>arbetsterapi Sunderby (LBARBM) </a:t>
            </a:r>
            <a:r>
              <a:rPr lang="sv-SE" dirty="0"/>
              <a:t>frågeställning ”NORSDSA</a:t>
            </a:r>
            <a:r>
              <a:rPr lang="sv-SE" dirty="0" smtClean="0"/>
              <a:t>”</a:t>
            </a:r>
          </a:p>
          <a:p>
            <a:pPr lvl="1"/>
            <a:r>
              <a:rPr lang="sv-SE" dirty="0" smtClean="0"/>
              <a:t>Diktera ”återbesök till strokeläkare inom 3 mån” i </a:t>
            </a:r>
            <a:r>
              <a:rPr lang="sv-SE" dirty="0"/>
              <a:t>epikrisen, sekreterare väntelistar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u="sng" dirty="0" smtClean="0"/>
              <a:t>Till distrikt</a:t>
            </a:r>
          </a:p>
          <a:p>
            <a:pPr lvl="1"/>
            <a:r>
              <a:rPr lang="sv-SE" dirty="0" smtClean="0"/>
              <a:t>Skriv ALLTID remiss oavsett uppföljning till strokesjuksköterska eller strokeläkare</a:t>
            </a:r>
          </a:p>
          <a:p>
            <a:pPr lvl="1"/>
            <a:endParaRPr lang="sv-SE" dirty="0"/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pPr lvl="1"/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r>
              <a:rPr lang="sv-SE" dirty="0" smtClean="0"/>
              <a:t>(NORSDSA = Nordic Stroke Driving Screening </a:t>
            </a:r>
            <a:r>
              <a:rPr lang="sv-SE" dirty="0" err="1" smtClean="0"/>
              <a:t>Assessment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33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Sjukskrivning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u="sng" dirty="0" smtClean="0"/>
              <a:t>TIA</a:t>
            </a:r>
            <a:r>
              <a:rPr lang="sv-SE" b="1" dirty="0"/>
              <a:t> </a:t>
            </a:r>
            <a:r>
              <a:rPr lang="sv-SE" b="1" dirty="0" smtClean="0"/>
              <a:t>- </a:t>
            </a:r>
            <a:r>
              <a:rPr lang="sv-SE" dirty="0" smtClean="0"/>
              <a:t>enbart sjukskrivning om</a:t>
            </a:r>
          </a:p>
          <a:p>
            <a:pPr lvl="1"/>
            <a:r>
              <a:rPr lang="sv-SE" dirty="0" smtClean="0"/>
              <a:t>Urspårad riskfaktorer </a:t>
            </a:r>
          </a:p>
          <a:p>
            <a:pPr lvl="2"/>
            <a:r>
              <a:rPr lang="sv-SE" dirty="0" smtClean="0"/>
              <a:t>Ex: skyhögt blodtryck</a:t>
            </a:r>
          </a:p>
          <a:p>
            <a:pPr lvl="1"/>
            <a:r>
              <a:rPr lang="sv-SE" dirty="0" smtClean="0"/>
              <a:t>Bilkörning nödvändig för jobbet</a:t>
            </a:r>
          </a:p>
          <a:p>
            <a:pPr lvl="2"/>
            <a:r>
              <a:rPr lang="sv-SE" dirty="0" smtClean="0"/>
              <a:t>Vanlig motorcykel/bil – 14 dagar </a:t>
            </a:r>
          </a:p>
          <a:p>
            <a:pPr lvl="3"/>
            <a:r>
              <a:rPr lang="sv-SE" dirty="0" smtClean="0"/>
              <a:t>(om upprepade TIA eller oreglerade riskfaktorer </a:t>
            </a:r>
            <a:r>
              <a:rPr lang="sv-SE" dirty="0" smtClean="0">
                <a:sym typeface="Wingdings" panose="05000000000000000000" pitchFamily="2" charset="2"/>
              </a:rPr>
              <a:t> 3 mån</a:t>
            </a:r>
            <a:r>
              <a:rPr lang="sv-SE" dirty="0" smtClean="0"/>
              <a:t>)</a:t>
            </a:r>
          </a:p>
          <a:p>
            <a:pPr lvl="2"/>
            <a:r>
              <a:rPr lang="sv-SE" dirty="0" smtClean="0"/>
              <a:t>Yrkestrafik – minst 3 mån</a:t>
            </a:r>
          </a:p>
          <a:p>
            <a:pPr lvl="2"/>
            <a:endParaRPr lang="sv-SE" dirty="0" smtClean="0"/>
          </a:p>
          <a:p>
            <a:pPr lvl="2"/>
            <a:endParaRPr lang="sv-SE" dirty="0"/>
          </a:p>
          <a:p>
            <a:r>
              <a:rPr lang="sv-SE" dirty="0" smtClean="0"/>
              <a:t>Mer om bilkörning </a:t>
            </a:r>
          </a:p>
          <a:p>
            <a:pPr lvl="1"/>
            <a:r>
              <a:rPr lang="sv-SE" dirty="0" smtClean="0"/>
              <a:t>Lokalt PM/flödesschema (se nedan)</a:t>
            </a:r>
          </a:p>
          <a:p>
            <a:pPr lvl="1"/>
            <a:r>
              <a:rPr lang="sv-SE" dirty="0" smtClean="0"/>
              <a:t>Nationellt PM </a:t>
            </a:r>
            <a:r>
              <a:rPr lang="sv-SE" dirty="0" smtClean="0">
                <a:hlinkClick r:id="rId2"/>
              </a:rPr>
              <a:t>https://webbutik.skr.se/sv/artiklar/beslutsstod-korkort-efter-stroke-tia.html</a:t>
            </a:r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u="sng" dirty="0" smtClean="0"/>
              <a:t>Stroke</a:t>
            </a:r>
            <a:r>
              <a:rPr lang="sv-SE" dirty="0" smtClean="0"/>
              <a:t> - sjukskrivning</a:t>
            </a:r>
          </a:p>
          <a:p>
            <a:pPr lvl="1"/>
            <a:r>
              <a:rPr lang="sv-SE" dirty="0" smtClean="0"/>
              <a:t>Regel ca 2 mån </a:t>
            </a:r>
          </a:p>
          <a:p>
            <a:pPr lvl="2"/>
            <a:r>
              <a:rPr lang="sv-SE" dirty="0" smtClean="0"/>
              <a:t>kortare om väldigt lindriga symtom</a:t>
            </a:r>
          </a:p>
          <a:p>
            <a:pPr lvl="2"/>
            <a:r>
              <a:rPr lang="sv-SE" dirty="0" smtClean="0"/>
              <a:t>Längre om </a:t>
            </a:r>
          </a:p>
          <a:p>
            <a:pPr lvl="3"/>
            <a:r>
              <a:rPr lang="sv-SE" dirty="0" smtClean="0"/>
              <a:t>Kvarvarande svåra symtom</a:t>
            </a:r>
          </a:p>
          <a:p>
            <a:pPr lvl="3"/>
            <a:r>
              <a:rPr lang="sv-SE" dirty="0" smtClean="0"/>
              <a:t>Nödvändigt för jobbet</a:t>
            </a:r>
          </a:p>
          <a:p>
            <a:pPr lvl="4"/>
            <a:r>
              <a:rPr lang="sv-SE" dirty="0" smtClean="0"/>
              <a:t>Motorcykel/bil – 3 mån</a:t>
            </a:r>
          </a:p>
          <a:p>
            <a:pPr lvl="4"/>
            <a:r>
              <a:rPr lang="sv-SE" dirty="0" smtClean="0"/>
              <a:t>Yrkestrafik – 6 mån</a:t>
            </a:r>
          </a:p>
          <a:p>
            <a:pPr lvl="3"/>
            <a:endParaRPr lang="sv-SE" dirty="0" smtClean="0"/>
          </a:p>
          <a:p>
            <a:pPr lvl="3"/>
            <a:endParaRPr lang="sv-SE" dirty="0"/>
          </a:p>
          <a:p>
            <a:r>
              <a:rPr lang="sv-SE" dirty="0"/>
              <a:t>Mer om bilkörning </a:t>
            </a:r>
          </a:p>
          <a:p>
            <a:pPr lvl="1"/>
            <a:r>
              <a:rPr lang="sv-SE" dirty="0"/>
              <a:t>Lokalt PM/flödesschema (se nedan)</a:t>
            </a:r>
          </a:p>
          <a:p>
            <a:pPr lvl="1"/>
            <a:r>
              <a:rPr lang="sv-SE" dirty="0" smtClean="0"/>
              <a:t>Nationellt </a:t>
            </a:r>
            <a:r>
              <a:rPr lang="sv-SE" dirty="0"/>
              <a:t>PM </a:t>
            </a:r>
            <a:r>
              <a:rPr lang="sv-SE" dirty="0">
                <a:hlinkClick r:id="rId2"/>
              </a:rPr>
              <a:t>https://webbutik.skr.se/sv/artiklar/beslutsstod-korkort-efter-stroke-tia.html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pPr lvl="3"/>
            <a:endParaRPr lang="sv-SE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</a:t>
            </a:r>
            <a:r>
              <a:rPr lang="sv-SE" dirty="0" smtClean="0">
                <a:solidFill>
                  <a:srgbClr val="FF0000"/>
                </a:solidFill>
              </a:rPr>
              <a:t>Red flags</a:t>
            </a:r>
            <a:r>
              <a:rPr lang="sv-SE" dirty="0" smtClean="0"/>
              <a:t>”?                     Allvarliga tillstånd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u="sng" dirty="0" smtClean="0">
                <a:solidFill>
                  <a:srgbClr val="FF0000"/>
                </a:solidFill>
              </a:rPr>
              <a:t>Värk/smärta</a:t>
            </a:r>
            <a:r>
              <a:rPr lang="sv-SE" dirty="0" smtClean="0"/>
              <a:t> - ovanligt i strokevården, tänk</a:t>
            </a:r>
          </a:p>
          <a:p>
            <a:r>
              <a:rPr lang="sv-SE" dirty="0" smtClean="0"/>
              <a:t>Inklämning</a:t>
            </a:r>
          </a:p>
          <a:p>
            <a:pPr lvl="1"/>
            <a:r>
              <a:rPr lang="sv-SE" dirty="0" smtClean="0"/>
              <a:t>Malign media (om &lt;65 år), har ofta mycket symtom</a:t>
            </a:r>
          </a:p>
          <a:p>
            <a:pPr lvl="1"/>
            <a:r>
              <a:rPr lang="sv-SE" dirty="0" err="1" smtClean="0"/>
              <a:t>Lillhjärnsinfarkt</a:t>
            </a:r>
            <a:r>
              <a:rPr lang="sv-SE" dirty="0" smtClean="0"/>
              <a:t>/blödning </a:t>
            </a:r>
            <a:r>
              <a:rPr lang="sv-SE" dirty="0"/>
              <a:t>(</a:t>
            </a:r>
            <a:r>
              <a:rPr lang="sv-SE" dirty="0" smtClean="0"/>
              <a:t>kan ha ringa symtom)</a:t>
            </a:r>
          </a:p>
          <a:p>
            <a:pPr lvl="2"/>
            <a:r>
              <a:rPr lang="sv-SE" dirty="0" smtClean="0"/>
              <a:t>försämrad huvudvärk, </a:t>
            </a:r>
          </a:p>
          <a:p>
            <a:pPr lvl="2"/>
            <a:r>
              <a:rPr lang="sv-SE" dirty="0" smtClean="0"/>
              <a:t>sen illamående kräkning</a:t>
            </a:r>
          </a:p>
          <a:p>
            <a:pPr lvl="2"/>
            <a:r>
              <a:rPr lang="sv-SE" dirty="0" smtClean="0"/>
              <a:t>därefter </a:t>
            </a:r>
            <a:r>
              <a:rPr lang="sv-SE" u="sng" dirty="0" smtClean="0">
                <a:solidFill>
                  <a:srgbClr val="FF0000"/>
                </a:solidFill>
              </a:rPr>
              <a:t>vakenhetssänkning</a:t>
            </a:r>
          </a:p>
          <a:p>
            <a:pPr lvl="2"/>
            <a:r>
              <a:rPr lang="sv-SE" dirty="0" smtClean="0"/>
              <a:t>Frikostigt med kontrollröntgen</a:t>
            </a:r>
          </a:p>
          <a:p>
            <a:pPr lvl="1"/>
            <a:r>
              <a:rPr lang="sv-SE" dirty="0" smtClean="0"/>
              <a:t>Konsultera neurologbakjour/strokebakjour Umeå helst redan vid röntgenfynd!</a:t>
            </a:r>
          </a:p>
          <a:p>
            <a:r>
              <a:rPr lang="sv-SE" dirty="0" smtClean="0"/>
              <a:t>Artärdissektion (dt-</a:t>
            </a:r>
            <a:r>
              <a:rPr lang="sv-SE" dirty="0" err="1" smtClean="0"/>
              <a:t>angio</a:t>
            </a:r>
            <a:r>
              <a:rPr lang="sv-SE" dirty="0" smtClean="0"/>
              <a:t>)</a:t>
            </a:r>
          </a:p>
          <a:p>
            <a:r>
              <a:rPr lang="sv-SE" dirty="0" err="1" smtClean="0"/>
              <a:t>Temporalisarterit</a:t>
            </a:r>
            <a:r>
              <a:rPr lang="sv-SE" dirty="0" smtClean="0"/>
              <a:t> (SR? </a:t>
            </a:r>
            <a:r>
              <a:rPr lang="sv-SE" dirty="0" err="1" smtClean="0"/>
              <a:t>Px</a:t>
            </a:r>
            <a:r>
              <a:rPr lang="sv-SE" dirty="0" smtClean="0"/>
              <a:t> kirurgkonsult?)</a:t>
            </a:r>
          </a:p>
          <a:p>
            <a:r>
              <a:rPr lang="sv-SE" dirty="0" smtClean="0"/>
              <a:t>Sinustrombos (</a:t>
            </a:r>
            <a:r>
              <a:rPr lang="sv-SE" dirty="0" err="1" smtClean="0"/>
              <a:t>progredierande</a:t>
            </a:r>
            <a:r>
              <a:rPr lang="sv-SE" dirty="0" smtClean="0"/>
              <a:t> huvudvärk, sinuit?)</a:t>
            </a:r>
          </a:p>
          <a:p>
            <a:r>
              <a:rPr lang="sv-SE" dirty="0" smtClean="0"/>
              <a:t>Meningit</a:t>
            </a:r>
          </a:p>
          <a:p>
            <a:r>
              <a:rPr lang="sv-SE" dirty="0" err="1" smtClean="0"/>
              <a:t>Subarachnoidalblödning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4"/>
            <a:ext cx="5325533" cy="5032375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/>
              <a:t>Hjärnblödning</a:t>
            </a:r>
          </a:p>
          <a:p>
            <a:pPr lvl="1"/>
            <a:r>
              <a:rPr lang="sv-SE" dirty="0" smtClean="0"/>
              <a:t>Reversera </a:t>
            </a:r>
            <a:r>
              <a:rPr lang="sv-SE" dirty="0" err="1" smtClean="0"/>
              <a:t>ev</a:t>
            </a:r>
            <a:r>
              <a:rPr lang="sv-SE" dirty="0" smtClean="0"/>
              <a:t> blodförtunning</a:t>
            </a:r>
          </a:p>
          <a:p>
            <a:pPr lvl="2" hangingPunct="0">
              <a:lnSpc>
                <a:spcPct val="120000"/>
              </a:lnSpc>
            </a:pPr>
            <a:r>
              <a:rPr lang="sv-SE" dirty="0"/>
              <a:t>Vid </a:t>
            </a:r>
            <a:r>
              <a:rPr lang="sv-SE" dirty="0" err="1"/>
              <a:t>Waran</a:t>
            </a:r>
            <a:r>
              <a:rPr lang="sv-SE" dirty="0"/>
              <a:t>-behandling: </a:t>
            </a:r>
            <a:r>
              <a:rPr lang="sv-SE" dirty="0" err="1" smtClean="0"/>
              <a:t>inj</a:t>
            </a:r>
            <a:r>
              <a:rPr lang="sv-SE" dirty="0" smtClean="0"/>
              <a:t> </a:t>
            </a:r>
            <a:r>
              <a:rPr lang="sv-SE" dirty="0" err="1"/>
              <a:t>Ocplex</a:t>
            </a:r>
            <a:r>
              <a:rPr lang="sv-SE" dirty="0"/>
              <a:t>/</a:t>
            </a:r>
            <a:r>
              <a:rPr lang="sv-SE" dirty="0" err="1"/>
              <a:t>Confidex</a:t>
            </a:r>
            <a:r>
              <a:rPr lang="sv-SE" dirty="0"/>
              <a:t> </a:t>
            </a:r>
            <a:r>
              <a:rPr lang="sv-SE" dirty="0" err="1"/>
              <a:t>enl</a:t>
            </a:r>
            <a:r>
              <a:rPr lang="sv-SE" dirty="0"/>
              <a:t> FASS samt </a:t>
            </a:r>
            <a:r>
              <a:rPr lang="sv-SE" dirty="0" err="1"/>
              <a:t>inj</a:t>
            </a:r>
            <a:r>
              <a:rPr lang="sv-SE" dirty="0"/>
              <a:t> </a:t>
            </a:r>
            <a:r>
              <a:rPr lang="sv-SE" dirty="0" err="1"/>
              <a:t>Konakion</a:t>
            </a:r>
            <a:r>
              <a:rPr lang="sv-SE" dirty="0"/>
              <a:t> 10 mg iv eller per os.</a:t>
            </a:r>
          </a:p>
          <a:p>
            <a:pPr lvl="2">
              <a:lnSpc>
                <a:spcPct val="120000"/>
              </a:lnSpc>
            </a:pPr>
            <a:r>
              <a:rPr lang="sv-SE" dirty="0"/>
              <a:t>Vid ASA och </a:t>
            </a:r>
            <a:r>
              <a:rPr lang="sv-SE" dirty="0" err="1"/>
              <a:t>Clopidogrel</a:t>
            </a:r>
            <a:r>
              <a:rPr lang="sv-SE" dirty="0"/>
              <a:t>-behandling: Överväg trombocytkoncentrat samt </a:t>
            </a:r>
            <a:r>
              <a:rPr lang="sv-SE" dirty="0" err="1"/>
              <a:t>Octostim</a:t>
            </a:r>
            <a:r>
              <a:rPr lang="sv-SE" dirty="0"/>
              <a:t> </a:t>
            </a:r>
            <a:r>
              <a:rPr lang="sv-SE" dirty="0" err="1"/>
              <a:t>enl</a:t>
            </a:r>
            <a:r>
              <a:rPr lang="sv-SE" dirty="0"/>
              <a:t> FASS. Kontakta koagulationsjour </a:t>
            </a:r>
            <a:r>
              <a:rPr lang="sv-SE" dirty="0" err="1"/>
              <a:t>vb</a:t>
            </a:r>
            <a:r>
              <a:rPr lang="sv-SE" dirty="0"/>
              <a:t> (073-699 61 </a:t>
            </a:r>
            <a:r>
              <a:rPr lang="sv-SE" dirty="0" smtClean="0"/>
              <a:t>66)</a:t>
            </a:r>
          </a:p>
          <a:p>
            <a:pPr lvl="1"/>
            <a:r>
              <a:rPr lang="sv-SE" dirty="0" smtClean="0"/>
              <a:t>Konsultera NKK</a:t>
            </a:r>
          </a:p>
          <a:p>
            <a:r>
              <a:rPr lang="sv-SE" dirty="0" err="1" smtClean="0"/>
              <a:t>Basilaristrombos</a:t>
            </a:r>
            <a:r>
              <a:rPr lang="sv-SE" dirty="0" smtClean="0"/>
              <a:t>  </a:t>
            </a:r>
          </a:p>
          <a:p>
            <a:pPr lvl="1"/>
            <a:r>
              <a:rPr lang="sv-SE" dirty="0" smtClean="0"/>
              <a:t>kan fort bli dåliga, </a:t>
            </a:r>
          </a:p>
          <a:p>
            <a:pPr lvl="1"/>
            <a:r>
              <a:rPr lang="sv-SE" dirty="0" smtClean="0"/>
              <a:t>vid misstanke </a:t>
            </a:r>
            <a:r>
              <a:rPr lang="sv-SE" dirty="0" smtClean="0">
                <a:sym typeface="Wingdings" panose="05000000000000000000" pitchFamily="2" charset="2"/>
              </a:rPr>
              <a:t>dt-</a:t>
            </a:r>
            <a:r>
              <a:rPr lang="sv-SE" dirty="0" err="1" smtClean="0">
                <a:sym typeface="Wingdings" panose="05000000000000000000" pitchFamily="2" charset="2"/>
              </a:rPr>
              <a:t>angio</a:t>
            </a:r>
            <a:r>
              <a:rPr lang="sv-SE" dirty="0" smtClean="0">
                <a:sym typeface="Wingdings" panose="05000000000000000000" pitchFamily="2" charset="2"/>
              </a:rPr>
              <a:t>, även vid medvetslöshet</a:t>
            </a:r>
          </a:p>
          <a:p>
            <a:pPr lvl="1"/>
            <a:r>
              <a:rPr lang="sv-SE" dirty="0" smtClean="0">
                <a:sym typeface="Wingdings" panose="05000000000000000000" pitchFamily="2" charset="2"/>
              </a:rPr>
              <a:t>vid fynd + symtom &lt;12-24  konsultera neurologbakjour </a:t>
            </a:r>
            <a:r>
              <a:rPr lang="sv-SE" dirty="0" err="1" smtClean="0">
                <a:sym typeface="Wingdings" panose="05000000000000000000" pitchFamily="2" charset="2"/>
              </a:rPr>
              <a:t>Trombektomi</a:t>
            </a:r>
            <a:r>
              <a:rPr lang="sv-SE" dirty="0" smtClean="0">
                <a:sym typeface="Wingdings" panose="05000000000000000000" pitchFamily="2" charset="2"/>
              </a:rPr>
              <a:t>?</a:t>
            </a:r>
            <a:endParaRPr lang="sv-SE" dirty="0" smtClean="0"/>
          </a:p>
          <a:p>
            <a:r>
              <a:rPr lang="sv-SE" dirty="0" smtClean="0"/>
              <a:t>Hjärninfarkt på flera ställen  </a:t>
            </a:r>
          </a:p>
          <a:p>
            <a:pPr lvl="1"/>
            <a:r>
              <a:rPr lang="sv-SE" dirty="0" smtClean="0"/>
              <a:t>leta embolikällor, t ex </a:t>
            </a:r>
            <a:r>
              <a:rPr lang="sv-SE" dirty="0" err="1" smtClean="0"/>
              <a:t>vaskulit</a:t>
            </a:r>
            <a:endParaRPr lang="sv-SE" dirty="0" smtClean="0"/>
          </a:p>
          <a:p>
            <a:r>
              <a:rPr lang="sv-SE" dirty="0" smtClean="0"/>
              <a:t>Samtidig hjärt-infarkt? Ökad risk </a:t>
            </a:r>
            <a:r>
              <a:rPr lang="sv-SE" dirty="0" err="1" smtClean="0"/>
              <a:t>pga</a:t>
            </a:r>
            <a:r>
              <a:rPr lang="sv-SE" dirty="0" smtClean="0"/>
              <a:t> stresspåslag</a:t>
            </a:r>
          </a:p>
          <a:p>
            <a:r>
              <a:rPr lang="sv-SE" dirty="0" smtClean="0"/>
              <a:t>Aspirationsrisk vid försämrad sväljning</a:t>
            </a:r>
          </a:p>
          <a:p>
            <a:r>
              <a:rPr lang="sv-SE" dirty="0" smtClean="0"/>
              <a:t>Slapp ena kroppshalvan? Sätt in DVT-skydd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1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55779" y="167951"/>
            <a:ext cx="53304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 smtClean="0">
                <a:latin typeface="+mj-lt"/>
              </a:rPr>
              <a:t>Bilkörnings uppföljning</a:t>
            </a:r>
            <a:endParaRPr lang="sv-SE" sz="4400" dirty="0">
              <a:latin typeface="+mj-lt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64" y="937392"/>
            <a:ext cx="9543897" cy="584119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9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Läs tips:</a:t>
            </a:r>
          </a:p>
          <a:p>
            <a:pPr lvl="1"/>
            <a:r>
              <a:rPr lang="sv-SE" dirty="0" smtClean="0"/>
              <a:t>Nytt nationellt stroke PM</a:t>
            </a:r>
          </a:p>
          <a:p>
            <a:pPr lvl="2"/>
            <a:r>
              <a:rPr lang="sv-SE" dirty="0" smtClean="0">
                <a:hlinkClick r:id="rId2"/>
              </a:rPr>
              <a:t>https://d2flujgsl7escs.cloudfront.net/external/vardforlopp_strokeochTIA_2020-05-15.pdf</a:t>
            </a:r>
            <a:r>
              <a:rPr lang="sv-SE" dirty="0" smtClean="0"/>
              <a:t> </a:t>
            </a:r>
          </a:p>
          <a:p>
            <a:pPr lvl="1"/>
            <a:r>
              <a:rPr lang="sv-SE" dirty="0" smtClean="0"/>
              <a:t>Läkemedelsboken:</a:t>
            </a:r>
          </a:p>
          <a:p>
            <a:pPr lvl="2"/>
            <a:r>
              <a:rPr lang="sv-SE" dirty="0" smtClean="0"/>
              <a:t>Cerebrovaskulära </a:t>
            </a:r>
            <a:r>
              <a:rPr lang="sv-SE" dirty="0"/>
              <a:t>sjukdomar</a:t>
            </a:r>
          </a:p>
          <a:p>
            <a:r>
              <a:rPr lang="sv-SE" dirty="0" smtClean="0"/>
              <a:t>Palliativ vård</a:t>
            </a:r>
          </a:p>
          <a:p>
            <a:pPr lvl="1"/>
            <a:r>
              <a:rPr lang="sv-SE" dirty="0" smtClean="0"/>
              <a:t>Oftast medvetandesänkta</a:t>
            </a:r>
          </a:p>
          <a:p>
            <a:pPr lvl="1"/>
            <a:r>
              <a:rPr lang="sv-SE" dirty="0" smtClean="0"/>
              <a:t>Inte ovanligt med ändrade andnings-mönster</a:t>
            </a:r>
          </a:p>
          <a:p>
            <a:pPr lvl="1"/>
            <a:r>
              <a:rPr lang="sv-SE" dirty="0" smtClean="0"/>
              <a:t>Kan rätt ofta ändå behöva </a:t>
            </a:r>
            <a:r>
              <a:rPr lang="sv-SE" dirty="0" err="1" smtClean="0"/>
              <a:t>ffa</a:t>
            </a:r>
            <a:r>
              <a:rPr lang="sv-SE" dirty="0" smtClean="0"/>
              <a:t> morfin</a:t>
            </a:r>
          </a:p>
          <a:p>
            <a:pPr lvl="1"/>
            <a:r>
              <a:rPr lang="sv-SE" dirty="0" smtClean="0"/>
              <a:t>Anhörigstöd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Till </a:t>
            </a:r>
            <a:r>
              <a:rPr lang="sv-SE" dirty="0" err="1" smtClean="0"/>
              <a:t>halvsides</a:t>
            </a:r>
            <a:r>
              <a:rPr lang="sv-SE" dirty="0" smtClean="0"/>
              <a:t> drabbad person med låg rörlighet </a:t>
            </a:r>
          </a:p>
          <a:p>
            <a:pPr lvl="1"/>
            <a:r>
              <a:rPr lang="sv-SE" dirty="0"/>
              <a:t>Ö</a:t>
            </a:r>
            <a:r>
              <a:rPr lang="sv-SE" dirty="0" smtClean="0"/>
              <a:t>verväg trombosprofylax </a:t>
            </a:r>
            <a:r>
              <a:rPr lang="sv-SE" dirty="0" err="1" smtClean="0"/>
              <a:t>Innohep</a:t>
            </a:r>
            <a:r>
              <a:rPr lang="sv-SE" dirty="0" smtClean="0"/>
              <a:t> 4500E x1 till kvällen</a:t>
            </a:r>
          </a:p>
          <a:p>
            <a:pPr marL="457200" lvl="1" indent="0">
              <a:buNone/>
            </a:pPr>
            <a:endParaRPr lang="sv-SE" dirty="0" smtClean="0"/>
          </a:p>
          <a:p>
            <a:r>
              <a:rPr lang="sv-SE" dirty="0" smtClean="0"/>
              <a:t>Om patienten inte kan svälja</a:t>
            </a:r>
          </a:p>
          <a:p>
            <a:pPr lvl="1"/>
            <a:r>
              <a:rPr lang="sv-SE" dirty="0" smtClean="0"/>
              <a:t>Dropp (valfritt) så snart som möjligt</a:t>
            </a:r>
          </a:p>
          <a:p>
            <a:pPr lvl="1"/>
            <a:r>
              <a:rPr lang="sv-SE" dirty="0" err="1" smtClean="0"/>
              <a:t>Nasogastrisk</a:t>
            </a:r>
            <a:r>
              <a:rPr lang="sv-SE" dirty="0" smtClean="0"/>
              <a:t> sond inom 24-72 h </a:t>
            </a:r>
          </a:p>
          <a:p>
            <a:pPr lvl="2"/>
            <a:r>
              <a:rPr lang="sv-SE" dirty="0"/>
              <a:t>S</a:t>
            </a:r>
            <a:r>
              <a:rPr lang="sv-SE" dirty="0" smtClean="0"/>
              <a:t>ätts vanligen av sjuksköterskor </a:t>
            </a:r>
          </a:p>
          <a:p>
            <a:pPr lvl="2"/>
            <a:r>
              <a:rPr lang="sv-SE" dirty="0"/>
              <a:t>L</a:t>
            </a:r>
            <a:r>
              <a:rPr lang="sv-SE" dirty="0" smtClean="0"/>
              <a:t>äkare ordnar med kontrollröntgen (buköversikt)</a:t>
            </a:r>
          </a:p>
          <a:p>
            <a:pPr lvl="2"/>
            <a:r>
              <a:rPr lang="sv-SE" dirty="0" smtClean="0"/>
              <a:t>Sjuksköterskor väljer vanligen </a:t>
            </a:r>
            <a:r>
              <a:rPr lang="sv-SE" dirty="0" err="1" smtClean="0"/>
              <a:t>sondmat</a:t>
            </a:r>
            <a:r>
              <a:rPr lang="sv-SE" dirty="0" smtClean="0"/>
              <a:t> och hastighet</a:t>
            </a:r>
          </a:p>
          <a:p>
            <a:pPr lvl="1"/>
            <a:r>
              <a:rPr lang="sv-SE" dirty="0" smtClean="0"/>
              <a:t>PEG övervägs om sväljproblem förväntas bestå 2-4 veckor eller mer</a:t>
            </a:r>
          </a:p>
          <a:p>
            <a:endParaRPr lang="sv-SE" dirty="0" smtClean="0"/>
          </a:p>
          <a:p>
            <a:pPr lvl="1"/>
            <a:endParaRPr lang="sv-SE" dirty="0" smtClean="0"/>
          </a:p>
          <a:p>
            <a:r>
              <a:rPr lang="sv-SE" dirty="0" smtClean="0"/>
              <a:t>Synpunkter på detta PM</a:t>
            </a:r>
          </a:p>
          <a:p>
            <a:pPr lvl="1"/>
            <a:r>
              <a:rPr lang="sv-SE" dirty="0"/>
              <a:t>Maila gärna Johan Niklasson</a:t>
            </a:r>
          </a:p>
          <a:p>
            <a:pPr marL="457200" lvl="1" indent="0">
              <a:buNone/>
            </a:pPr>
            <a:r>
              <a:rPr lang="sv-SE" dirty="0">
                <a:hlinkClick r:id="rId3"/>
              </a:rPr>
              <a:t>Johan.niklasson@norrbotten.se</a:t>
            </a:r>
            <a:r>
              <a:rPr lang="sv-SE" dirty="0"/>
              <a:t> </a:t>
            </a:r>
            <a:endParaRPr lang="sv-SE" dirty="0" smtClean="0"/>
          </a:p>
          <a:p>
            <a:pPr marL="457200" lvl="1" indent="0">
              <a:buNone/>
            </a:pPr>
            <a:r>
              <a:rPr lang="sv-SE" dirty="0" smtClean="0"/>
              <a:t>			Version 2022-03-17</a:t>
            </a:r>
            <a:endParaRPr lang="sv-SE" dirty="0"/>
          </a:p>
          <a:p>
            <a:pPr lvl="1"/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66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Diagnostik – Stroke/TIA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40489"/>
          </a:xfrm>
        </p:spPr>
        <p:txBody>
          <a:bodyPr>
            <a:normAutofit fontScale="70000" lnSpcReduction="20000"/>
          </a:bodyPr>
          <a:lstStyle/>
          <a:p>
            <a:r>
              <a:rPr lang="sv-SE" u="sng" dirty="0" smtClean="0"/>
              <a:t>Grund för diagnos:</a:t>
            </a:r>
          </a:p>
          <a:p>
            <a:pPr lvl="1"/>
            <a:r>
              <a:rPr lang="sv-SE" i="1" dirty="0" smtClean="0"/>
              <a:t>”Plötsligt debuterande fokalneurologiska bortfall av spontan och vaskulär orsak”</a:t>
            </a:r>
          </a:p>
          <a:p>
            <a:pPr lvl="1"/>
            <a:r>
              <a:rPr lang="sv-SE" dirty="0" smtClean="0"/>
              <a:t>&lt;24 h = TIA (om fynd på MR/DT handlägg som stroke)</a:t>
            </a:r>
          </a:p>
          <a:p>
            <a:pPr lvl="1"/>
            <a:r>
              <a:rPr lang="sv-SE" dirty="0" smtClean="0"/>
              <a:t>≥24 h = stroke </a:t>
            </a:r>
          </a:p>
          <a:p>
            <a:pPr lvl="1"/>
            <a:r>
              <a:rPr lang="sv-SE" dirty="0" smtClean="0"/>
              <a:t>Symtomdiagnos! MR/DT behöver inte visa fynd </a:t>
            </a:r>
          </a:p>
          <a:p>
            <a:pPr lvl="1"/>
            <a:endParaRPr lang="sv-SE" dirty="0"/>
          </a:p>
          <a:p>
            <a:r>
              <a:rPr lang="sv-SE" u="sng" dirty="0" smtClean="0"/>
              <a:t>Diagnostisk utmaning vid stroke:</a:t>
            </a:r>
            <a:r>
              <a:rPr lang="sv-SE" dirty="0" smtClean="0"/>
              <a:t> Yrsel </a:t>
            </a:r>
          </a:p>
          <a:p>
            <a:pPr lvl="1"/>
            <a:r>
              <a:rPr lang="sv-SE" dirty="0" smtClean="0"/>
              <a:t>Om </a:t>
            </a:r>
            <a:r>
              <a:rPr lang="sv-SE" dirty="0"/>
              <a:t>oklar diagnos</a:t>
            </a:r>
          </a:p>
          <a:p>
            <a:pPr lvl="2"/>
            <a:r>
              <a:rPr lang="sv-SE" dirty="0"/>
              <a:t>Fördjupa anamnes och status</a:t>
            </a:r>
          </a:p>
          <a:p>
            <a:pPr lvl="2"/>
            <a:r>
              <a:rPr lang="sv-SE" dirty="0"/>
              <a:t>Gör MR-hjärna och </a:t>
            </a:r>
            <a:r>
              <a:rPr lang="sv-SE" dirty="0" smtClean="0"/>
              <a:t>ÖNH-bedömning</a:t>
            </a:r>
          </a:p>
          <a:p>
            <a:pPr lvl="2"/>
            <a:endParaRPr lang="sv-SE" dirty="0"/>
          </a:p>
          <a:p>
            <a:r>
              <a:rPr lang="sv-SE" dirty="0" smtClean="0"/>
              <a:t>TGA (transitorisk global amnesi) - ej TIA </a:t>
            </a:r>
          </a:p>
          <a:p>
            <a:pPr lvl="1"/>
            <a:r>
              <a:rPr lang="sv-SE" dirty="0" smtClean="0"/>
              <a:t>Upprepar samma fråga, viss desorientering</a:t>
            </a:r>
          </a:p>
          <a:p>
            <a:pPr lvl="1"/>
            <a:r>
              <a:rPr lang="sv-SE" dirty="0" smtClean="0"/>
              <a:t>I övrigt intakt intellekt, klarar t ex köra bil</a:t>
            </a:r>
          </a:p>
          <a:p>
            <a:pPr lvl="1"/>
            <a:r>
              <a:rPr lang="sv-SE" dirty="0" smtClean="0"/>
              <a:t>Återställd dagen efter, men amnesi för händelsen</a:t>
            </a:r>
          </a:p>
          <a:p>
            <a:pPr lvl="1"/>
            <a:r>
              <a:rPr lang="sv-SE" dirty="0" smtClean="0"/>
              <a:t>Viktigaste </a:t>
            </a:r>
            <a:r>
              <a:rPr lang="sv-SE" dirty="0" err="1" smtClean="0"/>
              <a:t>diff</a:t>
            </a:r>
            <a:r>
              <a:rPr lang="sv-SE" dirty="0" smtClean="0"/>
              <a:t> diagnos: epilepsi, delirium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60437" cy="4351338"/>
          </a:xfrm>
        </p:spPr>
        <p:txBody>
          <a:bodyPr>
            <a:normAutofit fontScale="70000" lnSpcReduction="20000"/>
          </a:bodyPr>
          <a:lstStyle/>
          <a:p>
            <a:r>
              <a:rPr lang="sv-SE" u="sng" dirty="0" smtClean="0"/>
              <a:t>Utmaning vid TIA:</a:t>
            </a:r>
            <a:r>
              <a:rPr lang="sv-SE" dirty="0" smtClean="0"/>
              <a:t> diffus </a:t>
            </a:r>
            <a:r>
              <a:rPr lang="sv-SE" dirty="0"/>
              <a:t>symtomatologi = svårt att ställa diagnos</a:t>
            </a:r>
            <a:r>
              <a:rPr lang="sv-SE" dirty="0" smtClean="0"/>
              <a:t>. Något av följande </a:t>
            </a:r>
            <a:endParaRPr lang="sv-SE" dirty="0"/>
          </a:p>
          <a:p>
            <a:pPr lvl="1"/>
            <a:r>
              <a:rPr lang="sv-SE" dirty="0"/>
              <a:t>”TIA” (diagnos = G45)</a:t>
            </a:r>
          </a:p>
          <a:p>
            <a:pPr lvl="2"/>
            <a:r>
              <a:rPr lang="sv-SE" dirty="0" smtClean="0"/>
              <a:t>När </a:t>
            </a:r>
            <a:r>
              <a:rPr lang="sv-SE" dirty="0"/>
              <a:t>anamnesen är tydlig</a:t>
            </a:r>
          </a:p>
          <a:p>
            <a:pPr lvl="1"/>
            <a:r>
              <a:rPr lang="sv-SE" dirty="0" smtClean="0"/>
              <a:t>”</a:t>
            </a:r>
            <a:r>
              <a:rPr lang="sv-SE" dirty="0"/>
              <a:t>Misstänkt/trolig TIA” (diagnos = G45)</a:t>
            </a:r>
          </a:p>
          <a:p>
            <a:pPr lvl="2"/>
            <a:r>
              <a:rPr lang="sv-SE" dirty="0" smtClean="0"/>
              <a:t>Otydligt </a:t>
            </a:r>
            <a:r>
              <a:rPr lang="sv-SE" dirty="0"/>
              <a:t>anamnes men talar för TIA</a:t>
            </a:r>
          </a:p>
          <a:p>
            <a:pPr lvl="1"/>
            <a:r>
              <a:rPr lang="sv-SE" dirty="0" smtClean="0"/>
              <a:t>”</a:t>
            </a:r>
            <a:r>
              <a:rPr lang="sv-SE" dirty="0"/>
              <a:t>Oklart tillstånd” (diagnos = Z03.9 + </a:t>
            </a:r>
            <a:r>
              <a:rPr lang="sv-SE" dirty="0" err="1"/>
              <a:t>ev</a:t>
            </a:r>
            <a:r>
              <a:rPr lang="sv-SE" dirty="0"/>
              <a:t> symtomdiagnos)</a:t>
            </a:r>
          </a:p>
          <a:p>
            <a:pPr lvl="2"/>
            <a:r>
              <a:rPr lang="sv-SE" dirty="0" smtClean="0"/>
              <a:t>Anamnes </a:t>
            </a:r>
            <a:r>
              <a:rPr lang="sv-SE" dirty="0"/>
              <a:t>hamnar mitt emellan</a:t>
            </a:r>
          </a:p>
          <a:p>
            <a:pPr lvl="1"/>
            <a:r>
              <a:rPr lang="sv-SE" dirty="0" smtClean="0"/>
              <a:t>TIA-misstanke </a:t>
            </a:r>
            <a:r>
              <a:rPr lang="sv-SE" dirty="0"/>
              <a:t>kan avskrivas helt</a:t>
            </a:r>
          </a:p>
          <a:p>
            <a:pPr lvl="2"/>
            <a:r>
              <a:rPr lang="sv-SE" dirty="0" smtClean="0"/>
              <a:t>Helt klart inte TIA (Diagnos = Z03.9)</a:t>
            </a:r>
          </a:p>
          <a:p>
            <a:pPr lvl="2"/>
            <a:r>
              <a:rPr lang="sv-SE" dirty="0" err="1" smtClean="0"/>
              <a:t>Diff</a:t>
            </a:r>
            <a:r>
              <a:rPr lang="sv-SE" dirty="0"/>
              <a:t>-</a:t>
            </a:r>
            <a:r>
              <a:rPr lang="sv-SE" dirty="0" smtClean="0"/>
              <a:t>diagnoser se nästa sida</a:t>
            </a:r>
            <a:endParaRPr lang="sv-SE" dirty="0"/>
          </a:p>
          <a:p>
            <a:r>
              <a:rPr lang="sv-SE" dirty="0" smtClean="0"/>
              <a:t>Tänk på</a:t>
            </a:r>
            <a:endParaRPr lang="sv-SE" dirty="0"/>
          </a:p>
          <a:p>
            <a:pPr lvl="1"/>
            <a:r>
              <a:rPr lang="sv-SE" dirty="0"/>
              <a:t>TIA patienter </a:t>
            </a:r>
            <a:r>
              <a:rPr lang="sv-SE" dirty="0" smtClean="0"/>
              <a:t>som försämras kan </a:t>
            </a:r>
            <a:r>
              <a:rPr lang="sv-SE" dirty="0"/>
              <a:t>bli aktuella för </a:t>
            </a:r>
            <a:r>
              <a:rPr lang="sv-SE" dirty="0" err="1"/>
              <a:t>trombolys</a:t>
            </a:r>
            <a:r>
              <a:rPr lang="sv-SE" dirty="0"/>
              <a:t> och </a:t>
            </a:r>
            <a:r>
              <a:rPr lang="sv-SE" dirty="0" err="1"/>
              <a:t>trombektomi</a:t>
            </a:r>
            <a:endParaRPr lang="sv-SE" dirty="0"/>
          </a:p>
          <a:p>
            <a:pPr lvl="1"/>
            <a:r>
              <a:rPr lang="sv-SE" dirty="0" smtClean="0"/>
              <a:t>Ca 1 på 100 TIA är orsakade av hjärnblödning</a:t>
            </a:r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Diagnostik </a:t>
            </a:r>
            <a:r>
              <a:rPr lang="sv-SE" sz="4000" dirty="0"/>
              <a:t>–</a:t>
            </a:r>
            <a:r>
              <a:rPr lang="sv-SE" sz="4000" dirty="0" err="1"/>
              <a:t>diff</a:t>
            </a:r>
            <a:r>
              <a:rPr lang="sv-SE" sz="4000" dirty="0"/>
              <a:t> </a:t>
            </a:r>
            <a:r>
              <a:rPr lang="sv-SE" sz="4000" dirty="0" smtClean="0"/>
              <a:t>diagnoser + TIA stroke-risk ABCD2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72010" y="1377399"/>
            <a:ext cx="5181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sv-SE" u="sng" dirty="0" err="1" smtClean="0"/>
              <a:t>Strokeinsjuknaderisk</a:t>
            </a:r>
            <a:r>
              <a:rPr lang="sv-SE" u="sng" dirty="0" smtClean="0"/>
              <a:t> efter TIA</a:t>
            </a:r>
            <a:endParaRPr lang="sv-SE" dirty="0" smtClean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2"/>
            <a:endParaRPr lang="sv-SE" dirty="0" smtClean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2"/>
            <a:endParaRPr lang="sv-SE" dirty="0" smtClean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2"/>
            <a:endParaRPr lang="sv-SE" dirty="0" smtClean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2"/>
            <a:endParaRPr lang="sv-SE" dirty="0" smtClean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2"/>
            <a:endParaRPr lang="sv-SE" dirty="0" smtClean="0">
              <a:sym typeface="Wingdings" panose="05000000000000000000" pitchFamily="2" charset="2"/>
            </a:endParaRPr>
          </a:p>
          <a:p>
            <a:pPr lvl="1"/>
            <a:r>
              <a:rPr lang="sv-SE" dirty="0" smtClean="0">
                <a:sym typeface="Wingdings" panose="05000000000000000000" pitchFamily="2" charset="2"/>
              </a:rPr>
              <a:t>Risk för stroke skattas utifrån ABCD2 total poäng:</a:t>
            </a:r>
          </a:p>
          <a:p>
            <a:pPr lvl="1"/>
            <a:endParaRPr lang="sv-SE" dirty="0">
              <a:sym typeface="Wingdings" panose="05000000000000000000" pitchFamily="2" charset="2"/>
            </a:endParaRPr>
          </a:p>
          <a:p>
            <a:pPr lvl="1"/>
            <a:endParaRPr lang="sv-SE" dirty="0" smtClean="0">
              <a:sym typeface="Wingdings" panose="05000000000000000000" pitchFamily="2" charset="2"/>
            </a:endParaRPr>
          </a:p>
          <a:p>
            <a:pPr lvl="1"/>
            <a:endParaRPr lang="sv-SE" dirty="0">
              <a:sym typeface="Wingdings" panose="05000000000000000000" pitchFamily="2" charset="2"/>
            </a:endParaRPr>
          </a:p>
          <a:p>
            <a:pPr lvl="1"/>
            <a:endParaRPr lang="sv-SE" dirty="0" smtClean="0">
              <a:sym typeface="Wingdings" panose="05000000000000000000" pitchFamily="2" charset="2"/>
            </a:endParaRPr>
          </a:p>
          <a:p>
            <a:endParaRPr lang="sv-SE" dirty="0" smtClean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pPr lvl="2"/>
            <a:endParaRPr lang="sv-SE" dirty="0">
              <a:sym typeface="Wingdings" panose="05000000000000000000" pitchFamily="2" charset="2"/>
            </a:endParaRP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7333" y="1372978"/>
            <a:ext cx="5181600" cy="5485021"/>
          </a:xfrm>
        </p:spPr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u="sng" dirty="0" smtClean="0"/>
              <a:t>Vanliga </a:t>
            </a:r>
            <a:r>
              <a:rPr lang="sv-SE" u="sng" dirty="0" err="1" smtClean="0"/>
              <a:t>diff</a:t>
            </a:r>
            <a:r>
              <a:rPr lang="sv-SE" u="sng" dirty="0"/>
              <a:t>-</a:t>
            </a:r>
            <a:r>
              <a:rPr lang="sv-SE" u="sng" dirty="0" smtClean="0"/>
              <a:t>diagnoser</a:t>
            </a:r>
            <a:endParaRPr lang="sv-SE" u="sng" dirty="0"/>
          </a:p>
          <a:p>
            <a:pPr lvl="1"/>
            <a:r>
              <a:rPr lang="sv-SE" dirty="0"/>
              <a:t>Migrän</a:t>
            </a:r>
          </a:p>
          <a:p>
            <a:pPr lvl="1"/>
            <a:r>
              <a:rPr lang="sv-SE" dirty="0" smtClean="0"/>
              <a:t>TGA (Transitorisk Global Amnesi, räknas inte om TIA och skall inte ha sekundärprevention)</a:t>
            </a:r>
            <a:endParaRPr lang="sv-SE" dirty="0"/>
          </a:p>
          <a:p>
            <a:pPr lvl="1"/>
            <a:r>
              <a:rPr lang="sv-SE" dirty="0"/>
              <a:t>Lokal ögonsjukdom </a:t>
            </a:r>
          </a:p>
          <a:p>
            <a:pPr lvl="1"/>
            <a:r>
              <a:rPr lang="sv-SE" dirty="0" smtClean="0"/>
              <a:t>Epilepsi</a:t>
            </a:r>
            <a:endParaRPr lang="sv-SE" dirty="0"/>
          </a:p>
          <a:p>
            <a:pPr lvl="1"/>
            <a:r>
              <a:rPr lang="sv-SE" dirty="0" smtClean="0"/>
              <a:t>Perifera </a:t>
            </a:r>
            <a:r>
              <a:rPr lang="sv-SE" dirty="0"/>
              <a:t>nervproblem </a:t>
            </a:r>
            <a:endParaRPr lang="sv-SE" dirty="0" smtClean="0"/>
          </a:p>
          <a:p>
            <a:pPr lvl="2"/>
            <a:r>
              <a:rPr lang="sv-SE" dirty="0" smtClean="0"/>
              <a:t>Svag </a:t>
            </a:r>
            <a:r>
              <a:rPr lang="sv-SE" dirty="0"/>
              <a:t>mungipa + ej lyfta ögonbryn samma </a:t>
            </a:r>
            <a:r>
              <a:rPr lang="sv-SE" dirty="0" smtClean="0"/>
              <a:t>sida = </a:t>
            </a:r>
            <a:r>
              <a:rPr lang="sv-SE" dirty="0"/>
              <a:t>Bells </a:t>
            </a:r>
            <a:r>
              <a:rPr lang="sv-SE" dirty="0" smtClean="0"/>
              <a:t>pares</a:t>
            </a:r>
          </a:p>
          <a:p>
            <a:pPr lvl="2"/>
            <a:r>
              <a:rPr lang="sv-SE" dirty="0" smtClean="0"/>
              <a:t>Dropphand</a:t>
            </a:r>
            <a:r>
              <a:rPr lang="sv-SE" dirty="0"/>
              <a:t>: Tryck överarm, n radials </a:t>
            </a:r>
            <a:r>
              <a:rPr lang="sv-SE" dirty="0" smtClean="0"/>
              <a:t>klämning</a:t>
            </a:r>
          </a:p>
          <a:p>
            <a:pPr lvl="2"/>
            <a:r>
              <a:rPr lang="sv-SE" dirty="0" smtClean="0"/>
              <a:t>Droppfot</a:t>
            </a:r>
            <a:r>
              <a:rPr lang="sv-SE" dirty="0"/>
              <a:t>: Huk-sittning klämmer n </a:t>
            </a:r>
            <a:r>
              <a:rPr lang="sv-SE" dirty="0" err="1" smtClean="0"/>
              <a:t>peroneus</a:t>
            </a:r>
            <a:r>
              <a:rPr lang="sv-SE" dirty="0" smtClean="0"/>
              <a:t> vid knäet</a:t>
            </a:r>
          </a:p>
          <a:p>
            <a:pPr lvl="1"/>
            <a:r>
              <a:rPr lang="sv-SE" dirty="0" err="1" smtClean="0"/>
              <a:t>Vätske</a:t>
            </a:r>
            <a:r>
              <a:rPr lang="sv-SE" dirty="0" smtClean="0"/>
              <a:t>/elektrolytrubbningar</a:t>
            </a:r>
            <a:r>
              <a:rPr lang="sv-SE" dirty="0"/>
              <a:t>, urspårade blodsocker mm</a:t>
            </a:r>
          </a:p>
          <a:p>
            <a:pPr lvl="1"/>
            <a:r>
              <a:rPr lang="sv-SE" dirty="0" err="1"/>
              <a:t>Intoxer</a:t>
            </a:r>
            <a:endParaRPr lang="sv-SE" dirty="0"/>
          </a:p>
          <a:p>
            <a:pPr lvl="1"/>
            <a:r>
              <a:rPr lang="sv-SE" dirty="0"/>
              <a:t>Konfusion</a:t>
            </a:r>
          </a:p>
          <a:p>
            <a:pPr lvl="1"/>
            <a:r>
              <a:rPr lang="sv-SE" dirty="0"/>
              <a:t>Psykiska sjukdomar</a:t>
            </a:r>
          </a:p>
          <a:p>
            <a:pPr lvl="1"/>
            <a:r>
              <a:rPr lang="sv-SE" dirty="0"/>
              <a:t>Funktionella symtom</a:t>
            </a:r>
          </a:p>
          <a:p>
            <a:pPr lvl="1"/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17099"/>
              </p:ext>
            </p:extLst>
          </p:nvPr>
        </p:nvGraphicFramePr>
        <p:xfrm>
          <a:off x="6025038" y="5326078"/>
          <a:ext cx="6028572" cy="132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166"/>
                <a:gridCol w="1004396"/>
                <a:gridCol w="1424840"/>
                <a:gridCol w="1378124"/>
                <a:gridCol w="1360046"/>
              </a:tblGrid>
              <a:tr h="33244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Poäng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Risknivå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2 dagars risk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7 dagars</a:t>
                      </a:r>
                      <a:r>
                        <a:rPr lang="sv-SE" sz="1400" baseline="0" dirty="0" smtClean="0"/>
                        <a:t> risk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90</a:t>
                      </a:r>
                      <a:r>
                        <a:rPr lang="sv-SE" sz="1400" baseline="0" dirty="0" smtClean="0"/>
                        <a:t> dagar risk</a:t>
                      </a:r>
                      <a:endParaRPr lang="sv-SE" sz="1400" dirty="0"/>
                    </a:p>
                  </a:txBody>
                  <a:tcPr/>
                </a:tc>
              </a:tr>
              <a:tr h="33244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1-3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Låg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1,0%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1,2%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3,1%</a:t>
                      </a:r>
                      <a:endParaRPr lang="sv-SE" sz="1400" dirty="0"/>
                    </a:p>
                  </a:txBody>
                  <a:tcPr/>
                </a:tc>
              </a:tr>
              <a:tr h="33244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4-5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Mellan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4,1%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5,9%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9,8%</a:t>
                      </a:r>
                      <a:endParaRPr lang="sv-SE" sz="1400" dirty="0"/>
                    </a:p>
                  </a:txBody>
                  <a:tcPr/>
                </a:tc>
              </a:tr>
              <a:tr h="33244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6-7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Hög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8,1%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11,7%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17,8%</a:t>
                      </a:r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31552"/>
              </p:ext>
            </p:extLst>
          </p:nvPr>
        </p:nvGraphicFramePr>
        <p:xfrm>
          <a:off x="6025038" y="1952921"/>
          <a:ext cx="602857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284"/>
                <a:gridCol w="3241141"/>
                <a:gridCol w="94414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FFFF00"/>
                          </a:solidFill>
                        </a:rPr>
                        <a:t>”ABCD2”</a:t>
                      </a:r>
                      <a:endParaRPr lang="sv-S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Bedömning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Poäng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A</a:t>
                      </a:r>
                      <a:r>
                        <a:rPr lang="sv-SE" dirty="0" smtClean="0"/>
                        <a:t>ge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≥ 60 år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>
                          <a:sym typeface="Wingdings" panose="05000000000000000000" pitchFamily="2" charset="2"/>
                        </a:rPr>
                        <a:t>= 1p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err="1" smtClean="0"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sv-SE" dirty="0" err="1" smtClean="0">
                          <a:sym typeface="Wingdings" panose="05000000000000000000" pitchFamily="2" charset="2"/>
                        </a:rPr>
                        <a:t>loodpressure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ym typeface="Wingdings" panose="05000000000000000000" pitchFamily="2" charset="2"/>
                        </a:rPr>
                        <a:t>syst</a:t>
                      </a:r>
                      <a:r>
                        <a:rPr lang="sv-SE" dirty="0" smtClean="0">
                          <a:sym typeface="Wingdings" panose="05000000000000000000" pitchFamily="2" charset="2"/>
                        </a:rPr>
                        <a:t> &gt;140 eller </a:t>
                      </a:r>
                      <a:r>
                        <a:rPr lang="sv-SE" dirty="0" err="1" smtClean="0">
                          <a:sym typeface="Wingdings" panose="05000000000000000000" pitchFamily="2" charset="2"/>
                        </a:rPr>
                        <a:t>dist</a:t>
                      </a:r>
                      <a:r>
                        <a:rPr lang="sv-SE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v-SE" dirty="0" smtClean="0"/>
                        <a:t>≥90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= 1p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sv-SE" dirty="0" smtClean="0">
                          <a:sym typeface="Wingdings" panose="05000000000000000000" pitchFamily="2" charset="2"/>
                        </a:rPr>
                        <a:t>linical features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ym typeface="Wingdings" panose="05000000000000000000" pitchFamily="2" charset="2"/>
                        </a:rPr>
                        <a:t>Unilateral svaghet </a:t>
                      </a:r>
                    </a:p>
                    <a:p>
                      <a:r>
                        <a:rPr lang="sv-SE" dirty="0" smtClean="0">
                          <a:sym typeface="Wingdings" panose="05000000000000000000" pitchFamily="2" charset="2"/>
                        </a:rPr>
                        <a:t>Talstörning utan svaghet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= 2p</a:t>
                      </a:r>
                    </a:p>
                    <a:p>
                      <a:r>
                        <a:rPr lang="sv-SE" dirty="0" smtClean="0"/>
                        <a:t>= 1p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sv-SE" dirty="0" smtClean="0">
                          <a:sym typeface="Wingdings" panose="05000000000000000000" pitchFamily="2" charset="2"/>
                        </a:rPr>
                        <a:t>uration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≥ 60 min </a:t>
                      </a:r>
                    </a:p>
                    <a:p>
                      <a:r>
                        <a:rPr lang="sv-SE" dirty="0" smtClean="0">
                          <a:sym typeface="Wingdings" panose="05000000000000000000" pitchFamily="2" charset="2"/>
                        </a:rPr>
                        <a:t>10-59 min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= </a:t>
                      </a:r>
                      <a:r>
                        <a:rPr lang="sv-SE" dirty="0" smtClean="0">
                          <a:sym typeface="Wingdings" panose="05000000000000000000" pitchFamily="2" charset="2"/>
                        </a:rPr>
                        <a:t>2 p</a:t>
                      </a:r>
                    </a:p>
                    <a:p>
                      <a:r>
                        <a:rPr lang="sv-SE" dirty="0" smtClean="0">
                          <a:sym typeface="Wingdings" panose="05000000000000000000" pitchFamily="2" charset="2"/>
                        </a:rPr>
                        <a:t>= 1p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sv-SE" dirty="0" smtClean="0">
                          <a:sym typeface="Wingdings" panose="05000000000000000000" pitchFamily="2" charset="2"/>
                        </a:rPr>
                        <a:t>iabetes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Finns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= 1p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226236" y="6558448"/>
            <a:ext cx="2743200" cy="365125"/>
          </a:xfrm>
        </p:spPr>
        <p:txBody>
          <a:bodyPr/>
          <a:lstStyle/>
          <a:p>
            <a:fld id="{C8F6BDC6-FEE7-434C-87C9-7E316CC5914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51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Diagnostik – tolkning + bakomliggande orsak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2000" y="1643062"/>
            <a:ext cx="5410200" cy="5214938"/>
          </a:xfrm>
        </p:spPr>
        <p:txBody>
          <a:bodyPr>
            <a:normAutofit fontScale="62500" lnSpcReduction="20000"/>
          </a:bodyPr>
          <a:lstStyle/>
          <a:p>
            <a:r>
              <a:rPr lang="sv-SE" u="sng" dirty="0" smtClean="0"/>
              <a:t>Avgöra om stroke diagnos</a:t>
            </a:r>
          </a:p>
          <a:p>
            <a:r>
              <a:rPr lang="sv-SE" dirty="0" smtClean="0"/>
              <a:t> </a:t>
            </a:r>
            <a:r>
              <a:rPr lang="sv-SE" b="1" dirty="0"/>
              <a:t>Typiska symtom för stroke</a:t>
            </a:r>
          </a:p>
          <a:p>
            <a:pPr lvl="1"/>
            <a:r>
              <a:rPr lang="sv-SE" dirty="0" smtClean="0"/>
              <a:t> </a:t>
            </a:r>
            <a:r>
              <a:rPr lang="sv-SE" dirty="0"/>
              <a:t>Fynd på röntgen (infarkt/blödning)</a:t>
            </a:r>
          </a:p>
          <a:p>
            <a:pPr lvl="2"/>
            <a:r>
              <a:rPr lang="sv-SE" dirty="0" smtClean="0"/>
              <a:t>Vanligen </a:t>
            </a:r>
            <a:r>
              <a:rPr lang="sv-SE" dirty="0"/>
              <a:t>ingen ytterligare </a:t>
            </a:r>
            <a:r>
              <a:rPr lang="sv-SE" dirty="0" smtClean="0"/>
              <a:t>utredning</a:t>
            </a:r>
            <a:r>
              <a:rPr lang="sv-SE" baseline="30000" dirty="0" smtClean="0"/>
              <a:t>*</a:t>
            </a:r>
            <a:endParaRPr lang="sv-SE" dirty="0"/>
          </a:p>
          <a:p>
            <a:pPr lvl="1"/>
            <a:r>
              <a:rPr lang="sv-SE" dirty="0" smtClean="0"/>
              <a:t>Fynd </a:t>
            </a:r>
            <a:r>
              <a:rPr lang="sv-SE" u="sng" dirty="0"/>
              <a:t>saknas</a:t>
            </a:r>
            <a:r>
              <a:rPr lang="sv-SE" dirty="0"/>
              <a:t> på röntgen</a:t>
            </a:r>
          </a:p>
          <a:p>
            <a:pPr lvl="2"/>
            <a:r>
              <a:rPr lang="sv-SE" dirty="0" smtClean="0"/>
              <a:t>Om </a:t>
            </a:r>
            <a:r>
              <a:rPr lang="sv-SE" dirty="0"/>
              <a:t>symtomen är typiska –&gt; ingen ytterligare </a:t>
            </a:r>
            <a:r>
              <a:rPr lang="sv-SE" dirty="0" smtClean="0"/>
              <a:t>utredning</a:t>
            </a:r>
            <a:r>
              <a:rPr lang="sv-SE" baseline="30000" dirty="0" smtClean="0"/>
              <a:t>*</a:t>
            </a:r>
            <a:endParaRPr lang="sv-SE" dirty="0" smtClean="0"/>
          </a:p>
          <a:p>
            <a:pPr lvl="2"/>
            <a:endParaRPr lang="sv-SE" dirty="0"/>
          </a:p>
          <a:p>
            <a:pPr lvl="2"/>
            <a:r>
              <a:rPr lang="sv-SE" dirty="0" smtClean="0"/>
              <a:t>Om </a:t>
            </a:r>
            <a:r>
              <a:rPr lang="sv-SE" dirty="0"/>
              <a:t>ny MR-hjärna görs som inte påvisade något </a:t>
            </a:r>
            <a:r>
              <a:rPr lang="sv-SE" dirty="0" smtClean="0"/>
              <a:t>fynd</a:t>
            </a:r>
          </a:p>
          <a:p>
            <a:pPr lvl="3"/>
            <a:r>
              <a:rPr lang="sv-SE" dirty="0"/>
              <a:t>O</a:t>
            </a:r>
            <a:r>
              <a:rPr lang="sv-SE" dirty="0" smtClean="0"/>
              <a:t>mvärdera </a:t>
            </a:r>
            <a:r>
              <a:rPr lang="sv-SE" dirty="0"/>
              <a:t>hela fallet på nytt istället för att ”</a:t>
            </a:r>
            <a:r>
              <a:rPr lang="sv-SE" dirty="0" smtClean="0"/>
              <a:t>fria”</a:t>
            </a:r>
          </a:p>
          <a:p>
            <a:pPr lvl="3"/>
            <a:r>
              <a:rPr lang="sv-SE" dirty="0" smtClean="0"/>
              <a:t>Röntgen </a:t>
            </a:r>
            <a:r>
              <a:rPr lang="sv-SE" dirty="0"/>
              <a:t>kan missa infarkt, även MR-hjärna</a:t>
            </a:r>
            <a:r>
              <a:rPr lang="sv-SE" dirty="0" smtClean="0"/>
              <a:t>, (</a:t>
            </a:r>
            <a:r>
              <a:rPr lang="sv-SE" dirty="0"/>
              <a:t>ovanligt men hittar bara ca 98% av </a:t>
            </a:r>
            <a:r>
              <a:rPr lang="sv-SE" dirty="0" smtClean="0"/>
              <a:t>infarkter)</a:t>
            </a:r>
          </a:p>
          <a:p>
            <a:pPr lvl="3"/>
            <a:r>
              <a:rPr lang="sv-SE" dirty="0" smtClean="0"/>
              <a:t>Låt </a:t>
            </a:r>
            <a:r>
              <a:rPr lang="sv-SE" dirty="0"/>
              <a:t>erfaren kollega avgöra om normalt/patologi</a:t>
            </a:r>
          </a:p>
          <a:p>
            <a:r>
              <a:rPr lang="sv-SE" b="1" dirty="0" smtClean="0"/>
              <a:t>Oklara </a:t>
            </a:r>
            <a:r>
              <a:rPr lang="sv-SE" b="1" dirty="0"/>
              <a:t>symtom</a:t>
            </a:r>
          </a:p>
          <a:p>
            <a:pPr lvl="1"/>
            <a:r>
              <a:rPr lang="sv-SE" dirty="0" smtClean="0"/>
              <a:t>Fynd </a:t>
            </a:r>
            <a:r>
              <a:rPr lang="sv-SE" dirty="0"/>
              <a:t>på </a:t>
            </a:r>
            <a:r>
              <a:rPr lang="sv-SE" dirty="0" smtClean="0"/>
              <a:t>röntgen</a:t>
            </a:r>
          </a:p>
          <a:p>
            <a:pPr lvl="2"/>
            <a:r>
              <a:rPr lang="sv-SE" dirty="0" smtClean="0"/>
              <a:t>Vanligen </a:t>
            </a:r>
            <a:r>
              <a:rPr lang="sv-SE" dirty="0"/>
              <a:t>ingen ytterligare </a:t>
            </a:r>
            <a:r>
              <a:rPr lang="sv-SE" dirty="0" smtClean="0"/>
              <a:t>utredning</a:t>
            </a:r>
            <a:r>
              <a:rPr lang="sv-SE" baseline="30000" dirty="0" smtClean="0"/>
              <a:t>*</a:t>
            </a:r>
            <a:endParaRPr lang="sv-SE" dirty="0" smtClean="0"/>
          </a:p>
          <a:p>
            <a:pPr lvl="1"/>
            <a:r>
              <a:rPr lang="sv-SE" dirty="0" smtClean="0"/>
              <a:t>Fynd saknas</a:t>
            </a:r>
          </a:p>
          <a:p>
            <a:pPr lvl="2"/>
            <a:r>
              <a:rPr lang="sv-SE" dirty="0" smtClean="0"/>
              <a:t>Överväg </a:t>
            </a:r>
            <a:r>
              <a:rPr lang="sv-SE" dirty="0"/>
              <a:t>ytterligare utredning. Vid nytillkommen </a:t>
            </a:r>
            <a:r>
              <a:rPr lang="sv-SE" dirty="0" smtClean="0"/>
              <a:t>neurologi utan </a:t>
            </a:r>
            <a:r>
              <a:rPr lang="sv-SE" dirty="0"/>
              <a:t>diagnos, vanligen omfattande utredning och </a:t>
            </a:r>
            <a:r>
              <a:rPr lang="sv-SE" dirty="0" smtClean="0"/>
              <a:t>ibland neurologkonsult </a:t>
            </a:r>
            <a:r>
              <a:rPr lang="sv-SE" dirty="0"/>
              <a:t>innan skicka hem </a:t>
            </a:r>
            <a:r>
              <a:rPr lang="sv-SE" dirty="0" err="1" smtClean="0"/>
              <a:t>pat</a:t>
            </a:r>
            <a:endParaRPr lang="sv-SE" dirty="0" smtClean="0"/>
          </a:p>
          <a:p>
            <a:pPr lvl="2"/>
            <a:endParaRPr lang="sv-SE" dirty="0"/>
          </a:p>
          <a:p>
            <a:pPr marL="0" indent="0">
              <a:buNone/>
            </a:pPr>
            <a:r>
              <a:rPr lang="sv-SE" baseline="30000" dirty="0" smtClean="0"/>
              <a:t>*</a:t>
            </a:r>
            <a:r>
              <a:rPr lang="sv-SE" dirty="0" smtClean="0"/>
              <a:t>MR-hjärna </a:t>
            </a:r>
            <a:r>
              <a:rPr lang="sv-SE" dirty="0"/>
              <a:t>görs ibland ändå på yngre patienter (ca &lt;50 år?), </a:t>
            </a:r>
            <a:r>
              <a:rPr lang="sv-SE" dirty="0" err="1"/>
              <a:t>pga</a:t>
            </a:r>
            <a:r>
              <a:rPr lang="sv-SE" dirty="0"/>
              <a:t> </a:t>
            </a:r>
            <a:r>
              <a:rPr lang="sv-SE" dirty="0" err="1"/>
              <a:t>diff</a:t>
            </a:r>
            <a:r>
              <a:rPr lang="sv-SE" dirty="0"/>
              <a:t> diagnoser och ytterligare patologi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696667"/>
            <a:ext cx="5465618" cy="4928260"/>
          </a:xfrm>
        </p:spPr>
        <p:txBody>
          <a:bodyPr>
            <a:normAutofit fontScale="62500" lnSpcReduction="20000"/>
          </a:bodyPr>
          <a:lstStyle/>
          <a:p>
            <a:r>
              <a:rPr lang="sv-SE" u="sng" dirty="0" smtClean="0"/>
              <a:t>Fastställa bakomliggande orsak</a:t>
            </a:r>
          </a:p>
          <a:p>
            <a:pPr lvl="1"/>
            <a:r>
              <a:rPr lang="sv-SE" dirty="0" err="1"/>
              <a:t>Cardioskop</a:t>
            </a:r>
            <a:r>
              <a:rPr lang="sv-SE" dirty="0"/>
              <a:t> (vi har ej telemetri) – FF</a:t>
            </a:r>
            <a:r>
              <a:rPr lang="sv-SE" dirty="0" smtClean="0"/>
              <a:t>?</a:t>
            </a:r>
          </a:p>
          <a:p>
            <a:pPr lvl="2"/>
            <a:r>
              <a:rPr lang="sv-SE" dirty="0" smtClean="0"/>
              <a:t>Indikation: alla som klarar, dvs ej slita bort</a:t>
            </a:r>
            <a:endParaRPr lang="sv-SE" dirty="0"/>
          </a:p>
          <a:p>
            <a:pPr lvl="1"/>
            <a:r>
              <a:rPr lang="sv-SE" dirty="0" err="1" smtClean="0"/>
              <a:t>Carotis</a:t>
            </a:r>
            <a:r>
              <a:rPr lang="sv-SE" dirty="0" smtClean="0"/>
              <a:t> – Se nästa sida</a:t>
            </a:r>
          </a:p>
          <a:p>
            <a:pPr lvl="1"/>
            <a:r>
              <a:rPr lang="sv-SE" dirty="0" err="1" smtClean="0"/>
              <a:t>Ulj</a:t>
            </a:r>
            <a:r>
              <a:rPr lang="sv-SE" dirty="0" smtClean="0"/>
              <a:t> hjärta – embolikälla? </a:t>
            </a:r>
          </a:p>
          <a:p>
            <a:pPr lvl="2"/>
            <a:r>
              <a:rPr lang="sv-SE" dirty="0" smtClean="0"/>
              <a:t>Indikation: Hjärtsjukdom eller &lt;60-65 år</a:t>
            </a:r>
          </a:p>
          <a:p>
            <a:pPr lvl="1"/>
            <a:r>
              <a:rPr lang="sv-SE" dirty="0" smtClean="0"/>
              <a:t>Utvidgad provtagning</a:t>
            </a:r>
          </a:p>
          <a:p>
            <a:pPr lvl="2"/>
            <a:r>
              <a:rPr lang="sv-SE" dirty="0" smtClean="0"/>
              <a:t>Indikation: </a:t>
            </a:r>
            <a:r>
              <a:rPr lang="sv-SE" dirty="0"/>
              <a:t>Hos unga patienter </a:t>
            </a:r>
            <a:r>
              <a:rPr lang="sv-SE" dirty="0" smtClean="0"/>
              <a:t>&lt;</a:t>
            </a:r>
            <a:r>
              <a:rPr lang="sv-SE" dirty="0"/>
              <a:t>60-65 </a:t>
            </a:r>
            <a:r>
              <a:rPr lang="sv-SE" dirty="0" smtClean="0"/>
              <a:t>år</a:t>
            </a:r>
          </a:p>
          <a:p>
            <a:pPr lvl="2"/>
            <a:r>
              <a:rPr lang="sv-SE" i="1" dirty="0" smtClean="0"/>
              <a:t>protein S + </a:t>
            </a:r>
            <a:r>
              <a:rPr lang="sv-SE" i="1" dirty="0"/>
              <a:t>protein C, </a:t>
            </a:r>
            <a:r>
              <a:rPr lang="sv-SE" i="1" dirty="0" smtClean="0"/>
              <a:t>Faktor </a:t>
            </a:r>
            <a:r>
              <a:rPr lang="sv-SE" i="1" dirty="0"/>
              <a:t>V-gen mutation </a:t>
            </a:r>
            <a:r>
              <a:rPr lang="sv-SE" i="1" dirty="0" smtClean="0"/>
              <a:t>Leiden (APC-resistens), </a:t>
            </a:r>
            <a:r>
              <a:rPr lang="sv-SE" i="1" dirty="0" err="1" smtClean="0"/>
              <a:t>kardiolipin</a:t>
            </a:r>
            <a:r>
              <a:rPr lang="sv-SE" i="1" dirty="0" smtClean="0"/>
              <a:t>-antikroppar</a:t>
            </a:r>
            <a:r>
              <a:rPr lang="sv-SE" i="1" dirty="0"/>
              <a:t>, </a:t>
            </a:r>
            <a:r>
              <a:rPr lang="sv-SE" i="1" dirty="0" err="1" smtClean="0"/>
              <a:t>fibrinogen</a:t>
            </a:r>
            <a:r>
              <a:rPr lang="sv-SE" i="1" dirty="0"/>
              <a:t>, </a:t>
            </a:r>
            <a:r>
              <a:rPr lang="sv-SE" i="1" dirty="0" err="1"/>
              <a:t>antitrombin</a:t>
            </a:r>
            <a:r>
              <a:rPr lang="sv-SE" i="1" dirty="0"/>
              <a:t> III, </a:t>
            </a:r>
            <a:r>
              <a:rPr lang="sv-SE" i="1" dirty="0" err="1"/>
              <a:t>homocystein</a:t>
            </a:r>
            <a:r>
              <a:rPr lang="sv-SE" i="1" dirty="0"/>
              <a:t>, </a:t>
            </a:r>
            <a:r>
              <a:rPr lang="sv-SE" i="1" dirty="0" err="1" smtClean="0"/>
              <a:t>lupusantikoagulans</a:t>
            </a:r>
            <a:r>
              <a:rPr lang="sv-SE" i="1" dirty="0" smtClean="0"/>
              <a:t>, Beta-2 </a:t>
            </a:r>
            <a:r>
              <a:rPr lang="sv-SE" i="1" dirty="0" err="1"/>
              <a:t>gykoprotein</a:t>
            </a:r>
            <a:r>
              <a:rPr lang="sv-SE" i="1" dirty="0"/>
              <a:t> 1 </a:t>
            </a:r>
            <a:r>
              <a:rPr lang="sv-SE" i="1" dirty="0" smtClean="0"/>
              <a:t>–antikroppar</a:t>
            </a:r>
          </a:p>
          <a:p>
            <a:pPr lvl="2"/>
            <a:r>
              <a:rPr lang="sv-SE" i="1" dirty="0" smtClean="0"/>
              <a:t>Överväg </a:t>
            </a:r>
            <a:r>
              <a:rPr lang="sv-SE" i="1" dirty="0" err="1" smtClean="0"/>
              <a:t>vaskulitprover</a:t>
            </a:r>
            <a:r>
              <a:rPr lang="sv-SE" i="1" dirty="0" smtClean="0"/>
              <a:t>: SR, ANCA, </a:t>
            </a:r>
            <a:r>
              <a:rPr lang="sv-SE" i="1" dirty="0" err="1" smtClean="0"/>
              <a:t>elfores</a:t>
            </a:r>
            <a:r>
              <a:rPr lang="sv-SE" i="1" dirty="0" smtClean="0"/>
              <a:t>, urinsediment, övrigt efter </a:t>
            </a:r>
            <a:r>
              <a:rPr lang="sv-SE" i="1" dirty="0" err="1" smtClean="0"/>
              <a:t>riktatd</a:t>
            </a:r>
            <a:r>
              <a:rPr lang="sv-SE" i="1" dirty="0" smtClean="0"/>
              <a:t> frågeställning</a:t>
            </a:r>
          </a:p>
          <a:p>
            <a:pPr lvl="1"/>
            <a:r>
              <a:rPr lang="sv-SE" dirty="0" smtClean="0"/>
              <a:t>Lumbalpunktion (sällan aktuellt)</a:t>
            </a:r>
          </a:p>
          <a:p>
            <a:pPr lvl="2"/>
            <a:r>
              <a:rPr lang="sv-SE" dirty="0" smtClean="0"/>
              <a:t>Indikationer: ovanliga </a:t>
            </a:r>
            <a:r>
              <a:rPr lang="sv-SE" dirty="0" err="1" smtClean="0"/>
              <a:t>diff</a:t>
            </a:r>
            <a:r>
              <a:rPr lang="sv-SE" dirty="0" smtClean="0"/>
              <a:t> diagnoser och </a:t>
            </a:r>
            <a:r>
              <a:rPr lang="sv-SE" dirty="0" err="1" smtClean="0"/>
              <a:t>ev</a:t>
            </a:r>
            <a:r>
              <a:rPr lang="sv-SE" dirty="0" smtClean="0"/>
              <a:t> </a:t>
            </a:r>
            <a:r>
              <a:rPr lang="sv-SE" dirty="0" err="1" smtClean="0"/>
              <a:t>subarach</a:t>
            </a:r>
            <a:r>
              <a:rPr lang="sv-SE" dirty="0" smtClean="0"/>
              <a:t> som ej uteslutits vid dt-hjärna</a:t>
            </a:r>
          </a:p>
          <a:p>
            <a:pPr lvl="1"/>
            <a:r>
              <a:rPr lang="sv-SE" sz="2400" dirty="0" err="1" smtClean="0"/>
              <a:t>TumEKG</a:t>
            </a:r>
            <a:r>
              <a:rPr lang="sv-SE" sz="2400" dirty="0" smtClean="0"/>
              <a:t> efter utskrivning</a:t>
            </a:r>
          </a:p>
          <a:p>
            <a:pPr lvl="2"/>
            <a:r>
              <a:rPr lang="sv-SE" sz="2000" dirty="0" smtClean="0"/>
              <a:t>Indikation: alla som klarar genomföra</a:t>
            </a:r>
            <a:endParaRPr lang="sv-SE" sz="2000" dirty="0"/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5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Carotis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46367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Indikation: Utred de som har nytta av en operation</a:t>
            </a:r>
          </a:p>
          <a:p>
            <a:pPr lvl="1"/>
            <a:r>
              <a:rPr lang="sv-SE" dirty="0"/>
              <a:t>TIA eller </a:t>
            </a:r>
            <a:r>
              <a:rPr lang="sv-SE" dirty="0" smtClean="0"/>
              <a:t>lindrigt </a:t>
            </a:r>
            <a:r>
              <a:rPr lang="sv-SE" dirty="0"/>
              <a:t>till måttligt </a:t>
            </a:r>
            <a:r>
              <a:rPr lang="sv-SE" dirty="0" smtClean="0"/>
              <a:t>drabbad person med hjärninfarkt</a:t>
            </a:r>
            <a:endParaRPr lang="sv-SE" dirty="0"/>
          </a:p>
          <a:p>
            <a:pPr lvl="1"/>
            <a:r>
              <a:rPr lang="sv-SE" dirty="0"/>
              <a:t>De som är </a:t>
            </a:r>
            <a:r>
              <a:rPr lang="sv-SE" dirty="0" smtClean="0"/>
              <a:t>operabla (se till höger)</a:t>
            </a:r>
            <a:endParaRPr lang="sv-SE" dirty="0"/>
          </a:p>
          <a:p>
            <a:pPr lvl="1"/>
            <a:r>
              <a:rPr lang="sv-SE" dirty="0" smtClean="0"/>
              <a:t>INTE: primär hjärnblödning, dementa, icke operabla,  inte vill</a:t>
            </a:r>
            <a:endParaRPr lang="sv-SE" dirty="0"/>
          </a:p>
          <a:p>
            <a:r>
              <a:rPr lang="sv-SE" dirty="0" smtClean="0"/>
              <a:t>Utredning</a:t>
            </a:r>
          </a:p>
          <a:p>
            <a:pPr lvl="1"/>
            <a:r>
              <a:rPr lang="sv-SE" dirty="0" err="1" smtClean="0"/>
              <a:t>Carotis</a:t>
            </a:r>
            <a:r>
              <a:rPr lang="sv-SE" dirty="0" smtClean="0"/>
              <a:t> ultraljud eller DT </a:t>
            </a:r>
            <a:r>
              <a:rPr lang="sv-SE" dirty="0" err="1" smtClean="0"/>
              <a:t>angio</a:t>
            </a:r>
            <a:r>
              <a:rPr lang="sv-SE" dirty="0" smtClean="0"/>
              <a:t> (”DT halskärl”) beroende på tillgång (på helg enbart DT </a:t>
            </a:r>
            <a:r>
              <a:rPr lang="sv-SE" dirty="0" err="1" smtClean="0"/>
              <a:t>angio</a:t>
            </a:r>
            <a:r>
              <a:rPr lang="sv-SE" dirty="0" smtClean="0"/>
              <a:t>). </a:t>
            </a:r>
          </a:p>
          <a:p>
            <a:pPr lvl="1"/>
            <a:r>
              <a:rPr lang="sv-SE" dirty="0" smtClean="0"/>
              <a:t>Ange när undersökning önskas</a:t>
            </a:r>
          </a:p>
          <a:p>
            <a:r>
              <a:rPr lang="sv-SE" dirty="0" smtClean="0"/>
              <a:t>Mål</a:t>
            </a:r>
          </a:p>
          <a:p>
            <a:pPr lvl="1"/>
            <a:r>
              <a:rPr lang="sv-SE" dirty="0" smtClean="0"/>
              <a:t>Operabel </a:t>
            </a:r>
            <a:r>
              <a:rPr lang="sv-SE" dirty="0" err="1" smtClean="0"/>
              <a:t>pat</a:t>
            </a:r>
            <a:r>
              <a:rPr lang="sv-SE" dirty="0" smtClean="0"/>
              <a:t> med symtomatisk </a:t>
            </a:r>
            <a:r>
              <a:rPr lang="sv-SE" dirty="0" err="1" smtClean="0"/>
              <a:t>carotistenos</a:t>
            </a:r>
            <a:r>
              <a:rPr lang="sv-SE" dirty="0" smtClean="0"/>
              <a:t> skall helst vara i Umeå nästföljande vardag</a:t>
            </a:r>
          </a:p>
          <a:p>
            <a:r>
              <a:rPr lang="sv-SE" dirty="0" smtClean="0"/>
              <a:t>Tolka fyndet/indikation </a:t>
            </a:r>
            <a:r>
              <a:rPr lang="sv-SE" dirty="0" err="1" smtClean="0"/>
              <a:t>carotis</a:t>
            </a:r>
            <a:r>
              <a:rPr lang="sv-SE" dirty="0" smtClean="0"/>
              <a:t> operation: </a:t>
            </a:r>
          </a:p>
          <a:p>
            <a:pPr lvl="1"/>
            <a:r>
              <a:rPr lang="sv-SE" dirty="0" smtClean="0"/>
              <a:t>≥50% stenos på den sida som är skyldig till symtomen</a:t>
            </a:r>
          </a:p>
          <a:p>
            <a:pPr lvl="1"/>
            <a:r>
              <a:rPr lang="sv-SE" dirty="0" smtClean="0">
                <a:sym typeface="Wingdings" panose="05000000000000000000" pitchFamily="2" charset="2"/>
              </a:rPr>
              <a:t>Exempel vänster </a:t>
            </a:r>
            <a:r>
              <a:rPr lang="sv-SE" dirty="0" err="1" smtClean="0">
                <a:sym typeface="Wingdings" panose="05000000000000000000" pitchFamily="2" charset="2"/>
              </a:rPr>
              <a:t>carotid</a:t>
            </a:r>
            <a:r>
              <a:rPr lang="sv-SE" dirty="0" smtClean="0">
                <a:sym typeface="Wingdings" panose="05000000000000000000" pitchFamily="2" charset="2"/>
              </a:rPr>
              <a:t> någon av följande:</a:t>
            </a:r>
          </a:p>
          <a:p>
            <a:pPr lvl="2"/>
            <a:r>
              <a:rPr lang="sv-SE" dirty="0" smtClean="0"/>
              <a:t>Afasi</a:t>
            </a:r>
          </a:p>
          <a:p>
            <a:pPr lvl="2"/>
            <a:r>
              <a:rPr lang="sv-SE" dirty="0"/>
              <a:t>S</a:t>
            </a:r>
            <a:r>
              <a:rPr lang="sv-SE" dirty="0" smtClean="0"/>
              <a:t>ynnedsättning på vänster öga (tillfällig eller bestående)</a:t>
            </a:r>
            <a:endParaRPr lang="sv-SE" dirty="0"/>
          </a:p>
          <a:p>
            <a:pPr lvl="2"/>
            <a:r>
              <a:rPr lang="sv-SE" dirty="0" smtClean="0"/>
              <a:t>Svag del av höger kroppshalva (om </a:t>
            </a:r>
            <a:r>
              <a:rPr lang="sv-SE" dirty="0" err="1" smtClean="0"/>
              <a:t>halvsides</a:t>
            </a:r>
            <a:r>
              <a:rPr lang="sv-SE" dirty="0" smtClean="0"/>
              <a:t> förlamad risk alltför svårt drabbad för att accepteras för </a:t>
            </a:r>
            <a:r>
              <a:rPr lang="sv-SE" dirty="0" err="1" smtClean="0"/>
              <a:t>op</a:t>
            </a:r>
            <a:r>
              <a:rPr lang="sv-SE" dirty="0"/>
              <a:t>)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Operabel?</a:t>
            </a:r>
          </a:p>
          <a:p>
            <a:pPr lvl="1"/>
            <a:r>
              <a:rPr lang="sv-SE" dirty="0" smtClean="0"/>
              <a:t>Allvarlig </a:t>
            </a:r>
            <a:r>
              <a:rPr lang="sv-SE" dirty="0" err="1" smtClean="0"/>
              <a:t>hjärt</a:t>
            </a:r>
            <a:r>
              <a:rPr lang="sv-SE" dirty="0" smtClean="0"/>
              <a:t>/lungsjukdom?</a:t>
            </a:r>
          </a:p>
          <a:p>
            <a:pPr lvl="1"/>
            <a:r>
              <a:rPr lang="sv-SE" dirty="0" smtClean="0"/>
              <a:t>Kognitivt nedsättning?</a:t>
            </a:r>
          </a:p>
          <a:p>
            <a:pPr lvl="1"/>
            <a:r>
              <a:rPr lang="sv-SE" dirty="0" smtClean="0"/>
              <a:t>Ålder mindre betydelse men </a:t>
            </a:r>
            <a:r>
              <a:rPr lang="sv-SE" dirty="0" err="1" smtClean="0"/>
              <a:t>ffa</a:t>
            </a:r>
            <a:r>
              <a:rPr lang="sv-SE" dirty="0" smtClean="0"/>
              <a:t> vid över 80 år, bedöm förväntad överlevnad</a:t>
            </a:r>
          </a:p>
          <a:p>
            <a:pPr lvl="1"/>
            <a:r>
              <a:rPr lang="sv-SE" dirty="0" smtClean="0"/>
              <a:t>Accepterar operation </a:t>
            </a:r>
          </a:p>
          <a:p>
            <a:r>
              <a:rPr lang="sv-SE" dirty="0" smtClean="0"/>
              <a:t>Blodförtunna enbart med Acetylsalicylsyra </a:t>
            </a:r>
            <a:endParaRPr lang="sv-SE" dirty="0"/>
          </a:p>
          <a:p>
            <a:pPr lvl="1"/>
            <a:r>
              <a:rPr lang="sv-SE" dirty="0" err="1" smtClean="0"/>
              <a:t>Clopidogrel</a:t>
            </a:r>
            <a:r>
              <a:rPr lang="sv-SE" dirty="0" smtClean="0"/>
              <a:t> gör att operation måste skjutas upp 5 dagar</a:t>
            </a:r>
          </a:p>
          <a:p>
            <a:r>
              <a:rPr lang="sv-SE" dirty="0" smtClean="0"/>
              <a:t>Ring neurologbakjour i Umeå</a:t>
            </a:r>
          </a:p>
          <a:p>
            <a:r>
              <a:rPr lang="sv-SE" dirty="0" smtClean="0"/>
              <a:t>Transport</a:t>
            </a:r>
          </a:p>
          <a:p>
            <a:pPr lvl="1"/>
            <a:r>
              <a:rPr lang="sv-SE" dirty="0" smtClean="0"/>
              <a:t>ambulans eller ambulans-flyg/helikopter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2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Övervakning - avsluta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Vid </a:t>
            </a:r>
            <a:r>
              <a:rPr lang="sv-SE" u="sng" dirty="0" smtClean="0"/>
              <a:t>TIA/hjärninfarkt</a:t>
            </a:r>
            <a:r>
              <a:rPr lang="sv-SE" dirty="0" smtClean="0"/>
              <a:t> </a:t>
            </a:r>
          </a:p>
          <a:p>
            <a:pPr lvl="1"/>
            <a:r>
              <a:rPr lang="sv-SE" dirty="0"/>
              <a:t>O</a:t>
            </a:r>
            <a:r>
              <a:rPr lang="sv-SE" dirty="0" smtClean="0"/>
              <a:t>fta avsluta efter ca ett dygn. </a:t>
            </a:r>
          </a:p>
          <a:p>
            <a:pPr lvl="1"/>
            <a:r>
              <a:rPr lang="sv-SE" dirty="0" smtClean="0"/>
              <a:t>Fortsätt t ex blodtryck x 2 + </a:t>
            </a:r>
            <a:r>
              <a:rPr lang="sv-SE" dirty="0" err="1" smtClean="0"/>
              <a:t>ev</a:t>
            </a:r>
            <a:r>
              <a:rPr lang="sv-SE" dirty="0" smtClean="0"/>
              <a:t> övrigt </a:t>
            </a:r>
          </a:p>
          <a:p>
            <a:r>
              <a:rPr lang="sv-SE" dirty="0" smtClean="0"/>
              <a:t>Vid </a:t>
            </a:r>
            <a:r>
              <a:rPr lang="sv-SE" u="sng" dirty="0" smtClean="0"/>
              <a:t>hjärnblödning</a:t>
            </a:r>
            <a:r>
              <a:rPr lang="sv-SE" dirty="0" smtClean="0"/>
              <a:t> </a:t>
            </a:r>
          </a:p>
          <a:p>
            <a:pPr lvl="1"/>
            <a:r>
              <a:rPr lang="sv-SE" dirty="0" smtClean="0"/>
              <a:t>Vanligare med tätare uppföljning under några dagar (beror på utvecklingen), exempelvis </a:t>
            </a:r>
          </a:p>
          <a:p>
            <a:pPr lvl="2"/>
            <a:r>
              <a:rPr lang="sv-SE" dirty="0" smtClean="0"/>
              <a:t>6-8 ggr/dygn i 2-3 dagar</a:t>
            </a:r>
            <a:r>
              <a:rPr lang="sv-SE" dirty="0"/>
              <a:t>, </a:t>
            </a:r>
            <a:r>
              <a:rPr lang="sv-SE" dirty="0" smtClean="0"/>
              <a:t>därefter </a:t>
            </a:r>
          </a:p>
          <a:p>
            <a:pPr lvl="2"/>
            <a:r>
              <a:rPr lang="sv-SE" dirty="0" smtClean="0"/>
              <a:t>4-6 ggr/dygn i 1 dag</a:t>
            </a:r>
            <a:r>
              <a:rPr lang="sv-SE" dirty="0"/>
              <a:t>, </a:t>
            </a:r>
            <a:r>
              <a:rPr lang="sv-SE" dirty="0" smtClean="0"/>
              <a:t>därefter</a:t>
            </a:r>
          </a:p>
          <a:p>
            <a:pPr lvl="2"/>
            <a:r>
              <a:rPr lang="sv-SE" dirty="0" smtClean="0"/>
              <a:t>3-4 ggr/dygn i 1 dag därefter avsluta</a:t>
            </a:r>
          </a:p>
          <a:p>
            <a:r>
              <a:rPr lang="sv-SE" dirty="0" smtClean="0"/>
              <a:t>Ge inte sömntablett!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913" y="-190526"/>
            <a:ext cx="5181600" cy="7328593"/>
          </a:xfr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9178313" y="6356350"/>
            <a:ext cx="2743200" cy="365125"/>
          </a:xfrm>
        </p:spPr>
        <p:txBody>
          <a:bodyPr/>
          <a:lstStyle/>
          <a:p>
            <a:fld id="{C8F6BDC6-FEE7-434C-87C9-7E316CC5914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33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Övervakning – åtgärd blodtryck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Blodtryck – vidta åtgärd vid</a:t>
            </a:r>
          </a:p>
          <a:p>
            <a:pPr lvl="1">
              <a:lnSpc>
                <a:spcPct val="120000"/>
              </a:lnSpc>
            </a:pPr>
            <a:r>
              <a:rPr lang="sv-SE" u="sng" dirty="0" smtClean="0"/>
              <a:t>Hjärninfarkt:</a:t>
            </a:r>
            <a:r>
              <a:rPr lang="sv-SE" dirty="0" smtClean="0"/>
              <a:t> </a:t>
            </a:r>
            <a:r>
              <a:rPr lang="sv-SE" dirty="0"/>
              <a:t>≥ </a:t>
            </a:r>
            <a:r>
              <a:rPr lang="sv-SE" dirty="0" smtClean="0"/>
              <a:t>230/130 </a:t>
            </a:r>
          </a:p>
          <a:p>
            <a:pPr lvl="1">
              <a:lnSpc>
                <a:spcPct val="120000"/>
              </a:lnSpc>
            </a:pPr>
            <a:r>
              <a:rPr lang="sv-SE" u="sng" dirty="0" err="1" smtClean="0"/>
              <a:t>Trombolysbehandlad</a:t>
            </a:r>
            <a:r>
              <a:rPr lang="sv-SE" u="sng" dirty="0" smtClean="0"/>
              <a:t>:</a:t>
            </a:r>
            <a:r>
              <a:rPr lang="sv-SE" dirty="0" smtClean="0"/>
              <a:t> </a:t>
            </a:r>
            <a:r>
              <a:rPr lang="sv-SE" dirty="0"/>
              <a:t>≥ </a:t>
            </a:r>
            <a:r>
              <a:rPr lang="sv-SE" dirty="0" smtClean="0"/>
              <a:t>185/110 (tills 24 h DT hjärna utförd)</a:t>
            </a:r>
          </a:p>
          <a:p>
            <a:pPr lvl="1">
              <a:lnSpc>
                <a:spcPct val="120000"/>
              </a:lnSpc>
            </a:pPr>
            <a:r>
              <a:rPr lang="sv-SE" u="sng" dirty="0" smtClean="0"/>
              <a:t>Hjärnblödning:</a:t>
            </a:r>
            <a:r>
              <a:rPr lang="sv-SE" dirty="0" smtClean="0"/>
              <a:t> ≥ 160/100 (ibland andra gränser enligt NKK ordination)</a:t>
            </a:r>
          </a:p>
          <a:p>
            <a:pPr lvl="1">
              <a:lnSpc>
                <a:spcPct val="120000"/>
              </a:lnSpc>
            </a:pPr>
            <a:endParaRPr lang="sv-SE" dirty="0" smtClean="0"/>
          </a:p>
          <a:p>
            <a:pPr>
              <a:lnSpc>
                <a:spcPct val="120000"/>
              </a:lnSpc>
            </a:pPr>
            <a:r>
              <a:rPr lang="sv-SE" dirty="0"/>
              <a:t>Om patienten kan sväljas, </a:t>
            </a:r>
            <a:r>
              <a:rPr lang="sv-SE" dirty="0" smtClean="0"/>
              <a:t>ges </a:t>
            </a:r>
            <a:endParaRPr lang="sv-SE" dirty="0"/>
          </a:p>
          <a:p>
            <a:pPr lvl="1">
              <a:lnSpc>
                <a:spcPct val="120000"/>
              </a:lnSpc>
            </a:pPr>
            <a:r>
              <a:rPr lang="sv-SE" dirty="0"/>
              <a:t>T </a:t>
            </a:r>
            <a:r>
              <a:rPr lang="sv-SE" dirty="0" err="1"/>
              <a:t>Enalapril</a:t>
            </a:r>
            <a:r>
              <a:rPr lang="sv-SE" dirty="0"/>
              <a:t> 2,5-5 mg alternativt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T </a:t>
            </a:r>
            <a:r>
              <a:rPr lang="sv-SE" dirty="0" err="1"/>
              <a:t>Amlodipin</a:t>
            </a:r>
            <a:r>
              <a:rPr lang="sv-SE" dirty="0"/>
              <a:t> 5 mg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Om läkemedel måste ges </a:t>
            </a:r>
            <a:r>
              <a:rPr lang="sv-SE" dirty="0" err="1" smtClean="0"/>
              <a:t>i.v</a:t>
            </a:r>
            <a:r>
              <a:rPr lang="sv-SE" dirty="0" smtClean="0"/>
              <a:t>.</a:t>
            </a:r>
          </a:p>
          <a:p>
            <a:pPr lvl="1"/>
            <a:r>
              <a:rPr lang="sv-SE" u="sng" dirty="0" err="1" smtClean="0"/>
              <a:t>Inj</a:t>
            </a:r>
            <a:r>
              <a:rPr lang="sv-SE" u="sng" dirty="0" smtClean="0"/>
              <a:t> Trandate </a:t>
            </a:r>
            <a:r>
              <a:rPr lang="sv-SE" u="sng" dirty="0"/>
              <a:t>10-20 </a:t>
            </a:r>
            <a:r>
              <a:rPr lang="sv-SE" u="sng" dirty="0" smtClean="0"/>
              <a:t>mg </a:t>
            </a:r>
            <a:r>
              <a:rPr lang="sv-SE" u="sng" dirty="0" err="1" smtClean="0"/>
              <a:t>i.v</a:t>
            </a:r>
            <a:r>
              <a:rPr lang="sv-SE" u="sng" dirty="0" smtClean="0"/>
              <a:t>. </a:t>
            </a:r>
            <a:r>
              <a:rPr lang="sv-SE" dirty="0"/>
              <a:t>under 1-2 minuter som kan upprepas med några minuters mellanrum. Totaldosen bör inte överstiga 200 mg</a:t>
            </a:r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Alternativ till Trandate vid kontraindikation</a:t>
            </a:r>
          </a:p>
          <a:p>
            <a:pPr lvl="2"/>
            <a:r>
              <a:rPr lang="sv-SE" dirty="0" err="1"/>
              <a:t>Inj</a:t>
            </a:r>
            <a:r>
              <a:rPr lang="sv-SE" dirty="0"/>
              <a:t> </a:t>
            </a:r>
            <a:r>
              <a:rPr lang="sv-SE" i="1" dirty="0" err="1"/>
              <a:t>Furosemid</a:t>
            </a:r>
            <a:r>
              <a:rPr lang="sv-SE" dirty="0"/>
              <a:t> enligt FASS </a:t>
            </a:r>
          </a:p>
          <a:p>
            <a:pPr lvl="2"/>
            <a:r>
              <a:rPr lang="sv-SE" dirty="0" err="1"/>
              <a:t>Inj</a:t>
            </a:r>
            <a:r>
              <a:rPr lang="sv-SE" dirty="0"/>
              <a:t> </a:t>
            </a:r>
            <a:r>
              <a:rPr lang="sv-SE" i="1" dirty="0" err="1"/>
              <a:t>Catapressan</a:t>
            </a:r>
            <a:r>
              <a:rPr lang="sv-SE" dirty="0"/>
              <a:t> en ampull (150 mikrogram) iv var 6:e </a:t>
            </a:r>
            <a:r>
              <a:rPr lang="sv-SE" dirty="0" err="1"/>
              <a:t>tim</a:t>
            </a:r>
            <a:endParaRPr lang="sv-SE" dirty="0"/>
          </a:p>
          <a:p>
            <a:pPr lvl="2"/>
            <a:r>
              <a:rPr lang="sv-SE" dirty="0" err="1"/>
              <a:t>inj</a:t>
            </a:r>
            <a:r>
              <a:rPr lang="sv-SE" dirty="0"/>
              <a:t> </a:t>
            </a:r>
            <a:r>
              <a:rPr lang="sv-SE" i="1" dirty="0" err="1"/>
              <a:t>Enalapril</a:t>
            </a:r>
            <a:r>
              <a:rPr lang="sv-SE" dirty="0"/>
              <a:t> (</a:t>
            </a:r>
            <a:r>
              <a:rPr lang="sv-SE" dirty="0" err="1"/>
              <a:t>Enap</a:t>
            </a:r>
            <a:r>
              <a:rPr lang="sv-SE" dirty="0"/>
              <a:t>®) 1,25 (– 5) mg </a:t>
            </a:r>
            <a:r>
              <a:rPr lang="sv-SE" dirty="0" err="1"/>
              <a:t>i.v</a:t>
            </a:r>
            <a:r>
              <a:rPr lang="sv-SE" dirty="0"/>
              <a:t>. var 6:e </a:t>
            </a:r>
            <a:r>
              <a:rPr lang="sv-SE" dirty="0" err="1"/>
              <a:t>tim</a:t>
            </a:r>
            <a:r>
              <a:rPr lang="sv-SE" dirty="0"/>
              <a:t> (</a:t>
            </a:r>
            <a:r>
              <a:rPr lang="sv-SE" dirty="0" err="1"/>
              <a:t>Enap</a:t>
            </a:r>
            <a:r>
              <a:rPr lang="sv-SE" dirty="0"/>
              <a:t> finns på s41s med licens för avdelningen)</a:t>
            </a:r>
          </a:p>
          <a:p>
            <a:pPr lvl="2"/>
            <a:r>
              <a:rPr lang="sv-SE" dirty="0" smtClean="0"/>
              <a:t>(Inf </a:t>
            </a:r>
            <a:r>
              <a:rPr lang="sv-SE" i="1" dirty="0"/>
              <a:t>Nitrodropp</a:t>
            </a:r>
            <a:r>
              <a:rPr lang="sv-SE" dirty="0"/>
              <a:t>, bara på HIA/IVA)</a:t>
            </a:r>
          </a:p>
          <a:p>
            <a:pPr lvl="2"/>
            <a:r>
              <a:rPr lang="sv-SE" dirty="0"/>
              <a:t>(</a:t>
            </a:r>
            <a:r>
              <a:rPr lang="sv-SE" i="1" dirty="0" err="1"/>
              <a:t>Nimotop</a:t>
            </a:r>
            <a:r>
              <a:rPr lang="sv-SE" dirty="0"/>
              <a:t> finns bara som tablett på Sunderbyn) 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1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Övervakning  - övriga åtgärder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Saturation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&lt;95% överväg</a:t>
            </a:r>
            <a:r>
              <a:rPr lang="sv-SE" dirty="0"/>
              <a:t> syrgas 1-2 liter om ej KOL/</a:t>
            </a:r>
            <a:r>
              <a:rPr lang="sv-SE" dirty="0" err="1"/>
              <a:t>respinsuff</a:t>
            </a:r>
            <a:r>
              <a:rPr lang="sv-SE" dirty="0"/>
              <a:t> </a:t>
            </a:r>
            <a:endParaRPr lang="sv-SE" dirty="0" smtClean="0"/>
          </a:p>
          <a:p>
            <a:pPr>
              <a:lnSpc>
                <a:spcPct val="120000"/>
              </a:lnSpc>
            </a:pPr>
            <a:r>
              <a:rPr lang="sv-SE" dirty="0" smtClean="0"/>
              <a:t>Puls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&gt;</a:t>
            </a:r>
            <a:r>
              <a:rPr lang="sv-SE" dirty="0" smtClean="0"/>
              <a:t>120-160 + andningspåverkan </a:t>
            </a:r>
            <a:r>
              <a:rPr lang="sv-SE" dirty="0" smtClean="0">
                <a:sym typeface="Wingdings" panose="05000000000000000000" pitchFamily="2" charset="2"/>
              </a:rPr>
              <a:t></a:t>
            </a:r>
            <a:r>
              <a:rPr lang="sv-SE" dirty="0" smtClean="0"/>
              <a:t> betablockad?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&lt;</a:t>
            </a:r>
            <a:r>
              <a:rPr lang="sv-SE" dirty="0" smtClean="0"/>
              <a:t>40-50 + yrsel eller andra symtom </a:t>
            </a:r>
            <a:r>
              <a:rPr lang="sv-SE" dirty="0" smtClean="0">
                <a:sym typeface="Wingdings" panose="05000000000000000000" pitchFamily="2" charset="2"/>
              </a:rPr>
              <a:t> Atropin?</a:t>
            </a:r>
          </a:p>
          <a:p>
            <a:pPr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Temp</a:t>
            </a:r>
          </a:p>
          <a:p>
            <a:pPr lvl="1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&gt;37,5 grader – </a:t>
            </a:r>
          </a:p>
          <a:p>
            <a:pPr lvl="1">
              <a:lnSpc>
                <a:spcPct val="120000"/>
              </a:lnSpc>
            </a:pPr>
            <a:r>
              <a:rPr lang="sv-SE" dirty="0" err="1" smtClean="0"/>
              <a:t>Paracetamol</a:t>
            </a:r>
            <a:r>
              <a:rPr lang="sv-SE" dirty="0" smtClean="0"/>
              <a:t> </a:t>
            </a:r>
            <a:r>
              <a:rPr lang="sv-SE" dirty="0"/>
              <a:t>1 g x </a:t>
            </a:r>
            <a:r>
              <a:rPr lang="sv-SE" dirty="0" smtClean="0"/>
              <a:t>1 (</a:t>
            </a:r>
            <a:r>
              <a:rPr lang="sv-SE" dirty="0" err="1" smtClean="0"/>
              <a:t>supp</a:t>
            </a:r>
            <a:r>
              <a:rPr lang="sv-SE" dirty="0" smtClean="0"/>
              <a:t> </a:t>
            </a:r>
            <a:r>
              <a:rPr lang="sv-SE" dirty="0"/>
              <a:t>om sväljningen är </a:t>
            </a:r>
            <a:r>
              <a:rPr lang="sv-SE" dirty="0" smtClean="0"/>
              <a:t>påverkad)</a:t>
            </a:r>
            <a:endParaRPr lang="sv-SE" dirty="0"/>
          </a:p>
          <a:p>
            <a:pPr lvl="1">
              <a:lnSpc>
                <a:spcPct val="120000"/>
              </a:lnSpc>
            </a:pPr>
            <a:r>
              <a:rPr lang="sv-SE" dirty="0"/>
              <a:t>Om </a:t>
            </a:r>
            <a:r>
              <a:rPr lang="sv-SE" dirty="0" smtClean="0"/>
              <a:t>infektionssymtom</a:t>
            </a:r>
            <a:r>
              <a:rPr lang="sv-SE" dirty="0"/>
              <a:t>, </a:t>
            </a:r>
            <a:r>
              <a:rPr lang="sv-SE" dirty="0" smtClean="0"/>
              <a:t>ytterligare utredning</a:t>
            </a:r>
          </a:p>
          <a:p>
            <a:pPr>
              <a:lnSpc>
                <a:spcPct val="120000"/>
              </a:lnSpc>
            </a:pPr>
            <a:r>
              <a:rPr lang="sv-SE" dirty="0"/>
              <a:t>Glukos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&gt; 10-12 </a:t>
            </a:r>
            <a:r>
              <a:rPr lang="sv-SE" dirty="0" err="1"/>
              <a:t>mmol</a:t>
            </a:r>
            <a:r>
              <a:rPr lang="sv-SE" dirty="0"/>
              <a:t> överväg insulin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&lt;4-5 </a:t>
            </a:r>
            <a:r>
              <a:rPr lang="sv-SE" dirty="0" err="1"/>
              <a:t>mmol</a:t>
            </a:r>
            <a:r>
              <a:rPr lang="sv-SE" dirty="0"/>
              <a:t> överväg sockerhöjande </a:t>
            </a:r>
            <a:r>
              <a:rPr lang="sv-SE" dirty="0" smtClean="0"/>
              <a:t>åtgärder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 smtClean="0"/>
              <a:t>Bladder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&gt;300-400 </a:t>
            </a:r>
            <a:r>
              <a:rPr lang="sv-SE" dirty="0"/>
              <a:t>ml urin i blåsan efter </a:t>
            </a:r>
            <a:r>
              <a:rPr lang="sv-SE" dirty="0" err="1" smtClean="0"/>
              <a:t>miktion</a:t>
            </a:r>
            <a:r>
              <a:rPr lang="sv-SE" dirty="0" smtClean="0"/>
              <a:t>, överväg tappning (</a:t>
            </a:r>
            <a:r>
              <a:rPr lang="sv-SE" dirty="0" err="1" smtClean="0"/>
              <a:t>ev</a:t>
            </a:r>
            <a:r>
              <a:rPr lang="sv-SE" dirty="0" smtClean="0"/>
              <a:t> KAD)</a:t>
            </a:r>
          </a:p>
          <a:p>
            <a:pPr>
              <a:lnSpc>
                <a:spcPct val="120000"/>
              </a:lnSpc>
            </a:pPr>
            <a:r>
              <a:rPr lang="sv-SE" dirty="0" smtClean="0"/>
              <a:t>Andning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&gt;</a:t>
            </a:r>
            <a:r>
              <a:rPr lang="sv-SE" dirty="0" smtClean="0"/>
              <a:t> </a:t>
            </a:r>
            <a:r>
              <a:rPr lang="sv-SE" dirty="0"/>
              <a:t>20 </a:t>
            </a:r>
            <a:r>
              <a:rPr lang="sv-SE" dirty="0" smtClean="0"/>
              <a:t>eller &lt;10/min överväg utredning – hjärna, hjärtrytm eller lungor orsak?</a:t>
            </a:r>
            <a:endParaRPr lang="sv-SE" dirty="0"/>
          </a:p>
          <a:p>
            <a:pPr>
              <a:lnSpc>
                <a:spcPct val="120000"/>
              </a:lnSpc>
            </a:pPr>
            <a:r>
              <a:rPr lang="sv-SE" dirty="0" smtClean="0"/>
              <a:t>Försämrad neurologi</a:t>
            </a:r>
          </a:p>
          <a:p>
            <a:pPr lvl="1">
              <a:lnSpc>
                <a:spcPct val="120000"/>
              </a:lnSpc>
            </a:pPr>
            <a:r>
              <a:rPr lang="sv-SE" dirty="0" smtClean="0"/>
              <a:t>Om akut </a:t>
            </a:r>
            <a:r>
              <a:rPr lang="sv-SE" dirty="0" smtClean="0">
                <a:sym typeface="Wingdings" panose="05000000000000000000" pitchFamily="2" charset="2"/>
              </a:rPr>
              <a:t> DT hjärna?</a:t>
            </a:r>
          </a:p>
          <a:p>
            <a:pPr lvl="1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Om långsamt  nya prover? BT/</a:t>
            </a:r>
            <a:r>
              <a:rPr lang="sv-SE" dirty="0" err="1" smtClean="0">
                <a:sym typeface="Wingdings" panose="05000000000000000000" pitchFamily="2" charset="2"/>
              </a:rPr>
              <a:t>saturation</a:t>
            </a:r>
            <a:r>
              <a:rPr lang="sv-SE" dirty="0" smtClean="0">
                <a:sym typeface="Wingdings" panose="05000000000000000000" pitchFamily="2" charset="2"/>
              </a:rPr>
              <a:t>/bladder mm? DT hjärna?</a:t>
            </a:r>
          </a:p>
          <a:p>
            <a:pPr>
              <a:lnSpc>
                <a:spcPct val="120000"/>
              </a:lnSpc>
            </a:pPr>
            <a:r>
              <a:rPr lang="sv-SE" dirty="0" err="1" smtClean="0">
                <a:sym typeface="Wingdings" panose="05000000000000000000" pitchFamily="2" charset="2"/>
              </a:rPr>
              <a:t>Cardioskop</a:t>
            </a:r>
            <a:r>
              <a:rPr lang="sv-SE" dirty="0" smtClean="0">
                <a:sym typeface="Wingdings" panose="05000000000000000000" pitchFamily="2" charset="2"/>
              </a:rPr>
              <a:t> avläses</a:t>
            </a:r>
          </a:p>
          <a:p>
            <a:pPr lvl="1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Förmaksflimmer</a:t>
            </a:r>
          </a:p>
          <a:p>
            <a:pPr lvl="1">
              <a:lnSpc>
                <a:spcPct val="120000"/>
              </a:lnSpc>
            </a:pPr>
            <a:r>
              <a:rPr lang="sv-SE" dirty="0" smtClean="0">
                <a:sym typeface="Wingdings" panose="05000000000000000000" pitchFamily="2" charset="2"/>
              </a:rPr>
              <a:t>Andra </a:t>
            </a:r>
            <a:r>
              <a:rPr lang="sv-SE" dirty="0" err="1" smtClean="0">
                <a:sym typeface="Wingdings" panose="05000000000000000000" pitchFamily="2" charset="2"/>
              </a:rPr>
              <a:t>kardiella</a:t>
            </a:r>
            <a:r>
              <a:rPr lang="sv-SE" dirty="0" smtClean="0">
                <a:sym typeface="Wingdings" panose="05000000000000000000" pitchFamily="2" charset="2"/>
              </a:rPr>
              <a:t> problem?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BDC6-FEE7-434C-87C9-7E316CC5914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4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Vårdrutin ICD10" ma:contentTypeID="0x010100D7963E0E5B7A40E5AEA07389401D709F008BAD709383F64329B7C6C965A1F447510101010063038395D68AE24FB11E52A1C67DFE5A" ma:contentTypeVersion="351" ma:contentTypeDescription="" ma:contentTypeScope="" ma:versionID="ccee29099e0266509301665b4d1932c8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34b26467c99ead72de3b5636d91c7359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VersionComment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ICD10Cod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VersionComment" ma:index="30" nillable="true" ma:displayName="Versionskommentar" ma:hidden="true" ma:internalName="VersionComment" ma:readOnly="false">
      <xsd:simpleType>
        <xsd:restriction base="dms:Text"/>
      </xsd:simpleType>
    </xsd:element>
    <xsd:element name="NLLApprovedBy" ma:index="31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2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4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6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7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8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9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D10CodeTaxHTField0" ma:index="41" ma:taxonomy="true" ma:internalName="ICD10CodeTaxHTField0" ma:taxonomyFieldName="ICD10Code" ma:displayName="ICD10" ma:readOnly="false" ma:fieldId="{6cc65a19-8427-4cee-beb0-5e0b8bce3f00}" ma:taxonomyMulti="true" ma:sspId="39d54842-4abd-4019-b0bf-19e71d696155" ma:termSetId="5c4084e1-8eac-47c2-b01e-10c71b8fd4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2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3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4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5" nillable="true" ma:displayName="GodkändAvQuickPart" ma:hidden="true" ma:internalName="NLLApprovedByQuickPart">
      <xsd:simpleType>
        <xsd:restriction base="dms:Text"/>
      </xsd:simpleType>
    </xsd:element>
    <xsd:element name="NLLPublishDate" ma:index="4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2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4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9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0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1718d007-fa10-4b3c-a1f8-92feefce6aba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 stageDeleted="true"/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Johan Niklasson</NLLApprovedByQuickPart>
    <VersionComment xmlns="http://schemas.microsoft.com/sharepoint/v3" xsi:nil="true"/>
    <SpecialtyTaxHTField0 xmlns="http://schemas.microsoft.com/sharepoint/v3">
      <Terms xmlns="http://schemas.microsoft.com/office/infopath/2007/PartnerControls"/>
    </SpecialtyTaxHTField0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TCProcessLeader xmlns="http://schemas.microsoft.com/sharepoint/v3">
      <UserInfo>
        <DisplayName>Johan Niklasson</DisplayName>
        <AccountId>872</AccountId>
        <AccountType/>
      </UserInfo>
    </NLLPTCProcessLeader>
    <NLLInformationCollectionTaxHTField0 xmlns="http://schemas.microsoft.com/sharepoint/v3">
      <Terms xmlns="http://schemas.microsoft.com/office/infopath/2007/PartnerControls"/>
    </NLLInformationCollectionTaxHTField0>
    <VIS_DocumentId xmlns="http://schemas.microsoft.com/sharepoint/v3">
      <Url>https://samarbeta.nll.se/producentplats/vard/_layouts/15/DocIdRedir.aspx?ID=VARD-5-10910</Url>
      <Description>VARD-5-10910</Description>
    </VIS_DocumentId>
    <NLLPublishDateQuickpart xmlns="http://schemas.microsoft.com/sharepoint/v3">2023-12-18</NLLPublishDateQuickpart>
    <NLLApprovedBy xmlns="http://schemas.microsoft.com/sharepoint/v3">
      <UserInfo>
        <DisplayName>Johan Niklasson</DisplayName>
        <AccountId>872</AccountId>
        <AccountType/>
      </UserInfo>
    </NLLApprovedBy>
    <ICD10Cod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I60,Subaraknoidalblödning (blödning under spindelvävshinnan)</TermName>
          <TermId xmlns="http://schemas.microsoft.com/office/infopath/2007/PartnerControls">33ac1ea1-1a6c-4b47-9c5b-8f274ca69ccd</TermId>
        </TermInfo>
        <TermInfo xmlns="http://schemas.microsoft.com/office/infopath/2007/PartnerControls">
          <TermName xmlns="http://schemas.microsoft.com/office/infopath/2007/PartnerControls">I61,Hjärnblödning</TermName>
          <TermId xmlns="http://schemas.microsoft.com/office/infopath/2007/PartnerControls">c949dc8f-dd06-4f5b-ab27-9078039e5222</TermId>
        </TermInfo>
        <TermInfo xmlns="http://schemas.microsoft.com/office/infopath/2007/PartnerControls">
          <TermName xmlns="http://schemas.microsoft.com/office/infopath/2007/PartnerControls">I62,Annan icke traumatisk intrakraniell blödning</TermName>
          <TermId xmlns="http://schemas.microsoft.com/office/infopath/2007/PartnerControls">3a59d021-ca95-4281-bc6a-38bf8fccfde9</TermId>
        </TermInfo>
        <TermInfo xmlns="http://schemas.microsoft.com/office/infopath/2007/PartnerControls">
          <TermName xmlns="http://schemas.microsoft.com/office/infopath/2007/PartnerControls">I63,Cerebral infarkt</TermName>
          <TermId xmlns="http://schemas.microsoft.com/office/infopath/2007/PartnerControls">104f0837-0c7e-4c86-b458-edbf75f9ca8d</TermId>
        </TermInfo>
        <TermInfo xmlns="http://schemas.microsoft.com/office/infopath/2007/PartnerControls">
          <TermName xmlns="http://schemas.microsoft.com/office/infopath/2007/PartnerControls">G45,Övergående cerebral ischemi (otillräcklig blodtillförsel till hjärnan) och besläktade syndrom</TermName>
          <TermId xmlns="http://schemas.microsoft.com/office/infopath/2007/PartnerControls">26552e70-9828-4400-abd2-b91ebc05740c</TermId>
        </TermInfo>
      </Terms>
    </ICD10CodeTaxHTField0>
    <NLLThinningTime xmlns="http://schemas.microsoft.com/sharepoint/v3">2026-12-17T23:00:00+00:00</NLLThinningTime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2023-12-17T23:00:00+00:00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Vårdrutin</TermName>
          <TermId xmlns="http://schemas.microsoft.com/office/infopath/2007/PartnerControls">5e80d679-3829-49d3-8729-f62ef5bf91c8</TermId>
        </TermInfo>
      </Terms>
    </NLLDocumentTypeTaxHTField0>
    <NLLApprovalDate xmlns="http://schemas.microsoft.com/sharepoint/v3">2023-12-17T23:00:00+00:00</NLLApprovalDate>
    <DocumentStatus xmlns="http://schemas.microsoft.com/sharepoint/v3">
      <Url>https://samarbeta.nll.se/producentplats/vard/_layouts/15/wrkstat.aspx?List=a6f30aed-707c-42c0-9a16-431c7bcb6e0a&amp;WorkflowInstanceName=40514097-d5c8-4efc-ad55-1d861eff3ec0</Url>
      <Description>Godkänd och publicerad</Description>
    </DocumentStatus>
    <NLLPTCVISEditor xmlns="http://schemas.microsoft.com/sharepoint/v3">
      <UserInfo>
        <DisplayName>Maria Wallin</DisplayName>
        <AccountId>566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/>
        <AccountId xsi:nil="true"/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Hjärnskada/Traumatisk hjärnskada</TermName>
          <TermId xmlns="http://schemas.microsoft.com/office/infopath/2007/PartnerControls">397ade8a-e778-4c79-b564-2ce9bfad10c1</TermId>
        </TermInfo>
      </Terms>
    </prdProcessTaxHTField0>
    <NLLVersion xmlns="http://schemas.microsoft.com/sharepoint/v3">2.0</NLLVersion>
    <NLLLockWorkflows xmlns="http://schemas.microsoft.com/sharepoint/v3">false</NLLLockWorkflows>
    <NLLModifiedBy xmlns="http://schemas.microsoft.com/sharepoint/v3">Kristine Nyström</NLLModifiedBy>
    <NLLDocumentIDValue xmlns="http://schemas.microsoft.com/sharepoint/v3">VARD-5-10910</NLLDocumentIDValue>
    <NLLInformationclass xmlns="http://schemas.microsoft.com/sharepoint/v3">Publik</NLLInformationclass>
    <VISResponsible xmlns="http://schemas.microsoft.com/sharepoint/v3">
      <UserInfo>
        <DisplayName>Johan Niklasson</DisplayName>
        <AccountId>872</AccountId>
        <AccountType/>
      </UserInfo>
    </VISResponsible>
    <AnsvarigQuickpart xmlns="http://schemas.microsoft.com/sharepoint/v3">Johan Niklasson</AnsvarigQuickpart>
    <NLLPublished xmlns="http://schemas.microsoft.com/sharepoint/v3" xsi:nil="true"/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stroke</TermName>
          <TermId xmlns="http://schemas.microsoft.com/office/infopath/2007/PartnerControls">05137f9b-07c6-4a8a-9e10-1138c25252f8</TermId>
        </TermInfo>
        <TermInfo xmlns="http://schemas.microsoft.com/office/infopath/2007/PartnerControls">
          <TermName xmlns="http://schemas.microsoft.com/office/infopath/2007/PartnerControls">intmed</TermName>
          <TermId xmlns="http://schemas.microsoft.com/office/infopath/2007/PartnerControls">ad72812d-cc62-48b0-90dc-6f20311876c8</TermId>
        </TermInfo>
      </Terms>
    </TaxKeywordTaxHTField>
    <TaxCatchAll xmlns="2308f903-5fa4-4c78-8662-0a0265e1cd53">
      <Value>16506</Value>
      <Value>13477</Value>
      <Value>9656</Value>
      <Value>9364</Value>
      <Value>6645</Value>
      <Value>6642</Value>
      <Value>6639</Value>
      <Value>6637</Value>
      <Value>9779</Value>
      <Value>10460</Value>
      <Value>9916</Value>
      <Value>7466</Value>
    </TaxCatchAll>
    <_dlc_DocId xmlns="2308f903-5fa4-4c78-8662-0a0265e1cd53">VARD-5-10910</_dlc_DocId>
    <_dlc_DocIdUrl xmlns="2308f903-5fa4-4c78-8662-0a0265e1cd53">
      <Url>http://spportal.extvis.local/process/vard/_layouts/15/DocIdRedir.aspx?ID=VARD-5-10910</Url>
      <Description>VARD-5-10910</Description>
    </_dlc_DocIdUrl>
    <_dlc_DocIdPersistId xmlns="2308f903-5fa4-4c78-8662-0a0265e1cd53">true</_dlc_DocIdPersistId>
    <_dlc_ExpireDate xmlns="http://schemas.microsoft.com/sharepoint/v3">2027-01-17T23:00:00+00:00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AD8997-587F-4361-89D6-5A39F5DD0B8F}"/>
</file>

<file path=customXml/itemProps2.xml><?xml version="1.0" encoding="utf-8"?>
<ds:datastoreItem xmlns:ds="http://schemas.openxmlformats.org/officeDocument/2006/customXml" ds:itemID="{9D586C3C-62EA-4936-9D8C-0485DD28300A}"/>
</file>

<file path=customXml/itemProps3.xml><?xml version="1.0" encoding="utf-8"?>
<ds:datastoreItem xmlns:ds="http://schemas.openxmlformats.org/officeDocument/2006/customXml" ds:itemID="{EE7990D8-9167-4628-97AB-1499D78CEF36}"/>
</file>

<file path=customXml/itemProps4.xml><?xml version="1.0" encoding="utf-8"?>
<ds:datastoreItem xmlns:ds="http://schemas.openxmlformats.org/officeDocument/2006/customXml" ds:itemID="{7A754F40-700F-42A3-B5B6-A9DA8E647ECE}"/>
</file>

<file path=customXml/itemProps5.xml><?xml version="1.0" encoding="utf-8"?>
<ds:datastoreItem xmlns:ds="http://schemas.openxmlformats.org/officeDocument/2006/customXml" ds:itemID="{763EFC18-CB0C-4BE1-BC72-7A55735635E9}"/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2282</Words>
  <Application>Microsoft Office PowerPoint</Application>
  <PresentationFormat>Bredbild</PresentationFormat>
  <Paragraphs>468</Paragraphs>
  <Slides>21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Office-tema</vt:lpstr>
      <vt:lpstr>Strokemanual Sunderby sjukhus</vt:lpstr>
      <vt:lpstr>”Red flags”?                     Allvarliga tillstånd</vt:lpstr>
      <vt:lpstr>Diagnostik – Stroke/TIA</vt:lpstr>
      <vt:lpstr>Diagnostik –diff diagnoser + TIA stroke-risk ABCD2</vt:lpstr>
      <vt:lpstr>Diagnostik – tolkning + bakomliggande orsak</vt:lpstr>
      <vt:lpstr>Carotis</vt:lpstr>
      <vt:lpstr>Övervakning - avsluta </vt:lpstr>
      <vt:lpstr>Övervakning – åtgärd blodtryck</vt:lpstr>
      <vt:lpstr>Övervakning  - övriga åtgärder</vt:lpstr>
      <vt:lpstr>Trombolys – handläggning efteråt</vt:lpstr>
      <vt:lpstr>Trombektomi </vt:lpstr>
      <vt:lpstr>Blodförtunnande</vt:lpstr>
      <vt:lpstr>Blodförtunnande</vt:lpstr>
      <vt:lpstr>Handläggning hjärnblödning</vt:lpstr>
      <vt:lpstr>Hjärnblödning</vt:lpstr>
      <vt:lpstr>Ny patient: kvar eller hem på helg?</vt:lpstr>
      <vt:lpstr>Om skicka hem: Stroke PINF</vt:lpstr>
      <vt:lpstr>Uppföljning – vem skall träffa patienten?</vt:lpstr>
      <vt:lpstr>Sjukskrivning</vt:lpstr>
      <vt:lpstr>PowerPoint-presentation</vt:lpstr>
      <vt:lpstr>Övrigt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Strokemanual Sunderby sjukhus – Stroke/TIA</dc:title>
  <dc:creator>Johan Niklasson</dc:creator>
  <cp:keywords>intmed; stroke</cp:keywords>
  <cp:lastModifiedBy>Maria Wallin</cp:lastModifiedBy>
  <cp:revision>280</cp:revision>
  <cp:lastPrinted>2020-06-16T08:17:25Z</cp:lastPrinted>
  <dcterms:created xsi:type="dcterms:W3CDTF">2020-06-09T13:31:30Z</dcterms:created>
  <dcterms:modified xsi:type="dcterms:W3CDTF">2022-05-23T07:31:16Z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0x010100D7963E0E5B7A40E5AEA07389401D709F008BAD709383F64329B7C6C965A1F447510101010063038395D68AE24FB11E52A1C67DFE5A</vt:lpwstr>
  </property>
  <property fmtid="{D5CDD505-2E9C-101B-9397-08002B2CF9AE}" pid="3" name="TaxKeyword">
    <vt:lpwstr>9916;#stroke|05137f9b-07c6-4a8a-9e10-1138c25252f8;#16506;#intmed|ad72812d-cc62-48b0-90dc-6f20311876c8</vt:lpwstr>
  </property>
  <property fmtid="{D5CDD505-2E9C-101B-9397-08002B2CF9AE}" pid="4" name="CareActionCodeSurgical">
    <vt:lpwstr/>
  </property>
  <property fmtid="{D5CDD505-2E9C-101B-9397-08002B2CF9AE}" pid="5" name="NLLProducerPlace">
    <vt:lpwstr>9364;#Vård|6e4b0e66-0465-47f1-8976-dbae0c59dee7</vt:lpwstr>
  </property>
  <property fmtid="{D5CDD505-2E9C-101B-9397-08002B2CF9AE}" pid="6" name="NLLInformationCollection">
    <vt:lpwstr/>
  </property>
  <property fmtid="{D5CDD505-2E9C-101B-9397-08002B2CF9AE}" pid="7" name="NLLProjectDescription">
    <vt:lpwstr/>
  </property>
  <property fmtid="{D5CDD505-2E9C-101B-9397-08002B2CF9AE}" pid="8" name="PsychiatricCodeTaxHTField0">
    <vt:lpwstr/>
  </property>
  <property fmtid="{D5CDD505-2E9C-101B-9397-08002B2CF9AE}" pid="9" name="NLLStakeholder">
    <vt:lpwstr>9779;#|2ac66d7d-7456-4491-b0c4-3e1d538f92db</vt:lpwstr>
  </property>
  <property fmtid="{D5CDD505-2E9C-101B-9397-08002B2CF9AE}" pid="10" name="Granska dokument(3)">
    <vt:lpwstr>, 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Granska dokument(2)">
    <vt:lpwstr>, </vt:lpwstr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Producera dokument(3)">
    <vt:lpwstr>, </vt:lpwstr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Granska dokument(1)">
    <vt:lpwstr>, </vt:lpwstr>
  </property>
  <property fmtid="{D5CDD505-2E9C-101B-9397-08002B2CF9AE}" pid="28" name="NLLProjectLeader">
    <vt:lpwstr/>
  </property>
  <property fmtid="{D5CDD505-2E9C-101B-9397-08002B2CF9AE}" pid="30" name="NLLDefaultTemplate">
    <vt:lpwstr/>
  </property>
  <property fmtid="{D5CDD505-2E9C-101B-9397-08002B2CF9AE}" pid="31" name="NLLProjectVisitor">
    <vt:lpwstr/>
  </property>
  <property fmtid="{D5CDD505-2E9C-101B-9397-08002B2CF9AE}" pid="32" name="NLLDecisionLevelManaged">
    <vt:lpwstr>10460;#Verksamheten|5bf8bf89-d192-488c-9c8f-5432abb5fd72</vt:lpwstr>
  </property>
  <property fmtid="{D5CDD505-2E9C-101B-9397-08002B2CF9AE}" pid="33" name="CompulsoryAction">
    <vt:lpwstr/>
  </property>
  <property fmtid="{D5CDD505-2E9C-101B-9397-08002B2CF9AE}" pid="34" name="NLLProjectDivisionTaxHTField0">
    <vt:lpwstr/>
  </property>
  <property fmtid="{D5CDD505-2E9C-101B-9397-08002B2CF9AE}" pid="35" name="Godkänn dokument">
    <vt:lpwstr>, </vt:lpwstr>
  </property>
  <property fmtid="{D5CDD505-2E9C-101B-9397-08002B2CF9AE}" pid="36" name="Producera dokument(2)">
    <vt:lpwstr>, </vt:lpwstr>
  </property>
  <property fmtid="{D5CDD505-2E9C-101B-9397-08002B2CF9AE}" pid="37" name="NLLProjectOwner">
    <vt:lpwstr/>
  </property>
  <property fmtid="{D5CDD505-2E9C-101B-9397-08002B2CF9AE}" pid="38" name="NLLEstablishedByQuickpart">
    <vt:lpwstr/>
  </property>
  <property fmtid="{D5CDD505-2E9C-101B-9397-08002B2CF9AE}" pid="39" name="NPUCodeTaxHTField0">
    <vt:lpwstr/>
  </property>
  <property fmtid="{D5CDD505-2E9C-101B-9397-08002B2CF9AE}" pid="40" name="NLLTemplateFolderDescription">
    <vt:lpwstr/>
  </property>
  <property fmtid="{D5CDD505-2E9C-101B-9397-08002B2CF9AE}" pid="41" name="TLVCodeAction">
    <vt:lpwstr/>
  </property>
  <property fmtid="{D5CDD505-2E9C-101B-9397-08002B2CF9AE}" pid="42" name="RadiologicalCode">
    <vt:lpwstr/>
  </property>
  <property fmtid="{D5CDD505-2E9C-101B-9397-08002B2CF9AE}" pid="43" name="References">
    <vt:lpwstr/>
  </property>
  <property fmtid="{D5CDD505-2E9C-101B-9397-08002B2CF9AE}" pid="44" name="prdProcess">
    <vt:lpwstr>7466;#Hjärnskada/Traumatisk hjärnskada|397ade8a-e778-4c79-b564-2ce9bfad10c1</vt:lpwstr>
  </property>
  <property fmtid="{D5CDD505-2E9C-101B-9397-08002B2CF9AE}" pid="45" name="NLLProjectOrderStatus">
    <vt:lpwstr/>
  </property>
  <property fmtid="{D5CDD505-2E9C-101B-9397-08002B2CF9AE}" pid="46" name="NLLReferenceGroup">
    <vt:lpwstr/>
  </property>
  <property fmtid="{D5CDD505-2E9C-101B-9397-08002B2CF9AE}" pid="47" name="TLVCodeDiagnosis">
    <vt:lpwstr/>
  </property>
  <property fmtid="{D5CDD505-2E9C-101B-9397-08002B2CF9AE}" pid="48" name="PharmaceuticalCode">
    <vt:lpwstr/>
  </property>
  <property fmtid="{D5CDD505-2E9C-101B-9397-08002B2CF9AE}" pid="49" name="NLLInitiationDate">
    <vt:lpwstr/>
  </property>
  <property fmtid="{D5CDD505-2E9C-101B-9397-08002B2CF9AE}" pid="50" name="Producera dokument(1)">
    <vt:lpwstr>, </vt:lpwstr>
  </property>
  <property fmtid="{D5CDD505-2E9C-101B-9397-08002B2CF9AE}" pid="51" name="Granska dokument(1)0">
    <vt:lpwstr>, </vt:lpwstr>
  </property>
  <property fmtid="{D5CDD505-2E9C-101B-9397-08002B2CF9AE}" pid="52" name="NLLWindingUpDate">
    <vt:lpwstr/>
  </property>
  <property fmtid="{D5CDD505-2E9C-101B-9397-08002B2CF9AE}" pid="53" name="TLVCodeActionTaxHTField0">
    <vt:lpwstr/>
  </property>
  <property fmtid="{D5CDD505-2E9C-101B-9397-08002B2CF9AE}" pid="54" name="NLLProjectNr">
    <vt:lpwstr/>
  </property>
  <property fmtid="{D5CDD505-2E9C-101B-9397-08002B2CF9AE}" pid="55" name="NLLProjectTypeTaxHTField0">
    <vt:lpwstr/>
  </property>
  <property fmtid="{D5CDD505-2E9C-101B-9397-08002B2CF9AE}" pid="56" name="RadiologicalCodeTaxHTField0">
    <vt:lpwstr/>
  </property>
  <property fmtid="{D5CDD505-2E9C-101B-9397-08002B2CF9AE}" pid="57" name="NLLImplementationDate">
    <vt:lpwstr/>
  </property>
  <property fmtid="{D5CDD505-2E9C-101B-9397-08002B2CF9AE}" pid="58" name="NLLProjectDivision">
    <vt:lpwstr/>
  </property>
  <property fmtid="{D5CDD505-2E9C-101B-9397-08002B2CF9AE}" pid="59" name="PsychiatricCode">
    <vt:lpwstr/>
  </property>
  <property fmtid="{D5CDD505-2E9C-101B-9397-08002B2CF9AE}" pid="60" name="Utökad granskning(1)">
    <vt:lpwstr>, </vt:lpwstr>
  </property>
  <property fmtid="{D5CDD505-2E9C-101B-9397-08002B2CF9AE}" pid="61" name="Utökad granskning(1)0">
    <vt:lpwstr>, </vt:lpwstr>
  </property>
  <property fmtid="{D5CDD505-2E9C-101B-9397-08002B2CF9AE}" pid="62" name="NLLProjectType">
    <vt:lpwstr/>
  </property>
  <property fmtid="{D5CDD505-2E9C-101B-9397-08002B2CF9AE}" pid="63" name="AnalysisName">
    <vt:lpwstr/>
  </property>
  <property fmtid="{D5CDD505-2E9C-101B-9397-08002B2CF9AE}" pid="64" name="NLLMtptCodeTaxHTField0">
    <vt:lpwstr/>
  </property>
  <property fmtid="{D5CDD505-2E9C-101B-9397-08002B2CF9AE}" pid="65" name="NLLLatestProjectTrackingDate">
    <vt:lpwstr/>
  </property>
  <property fmtid="{D5CDD505-2E9C-101B-9397-08002B2CF9AE}" pid="66" name="NLLDocumentType">
    <vt:lpwstr>9656;#Vårdrutin|5e80d679-3829-49d3-8729-f62ef5bf91c8</vt:lpwstr>
  </property>
  <property fmtid="{D5CDD505-2E9C-101B-9397-08002B2CF9AE}" pid="67" name="NLLProjectTypeText">
    <vt:lpwstr/>
  </property>
  <property fmtid="{D5CDD505-2E9C-101B-9397-08002B2CF9AE}" pid="68" name="Producera dokument(1)0">
    <vt:lpwstr>, </vt:lpwstr>
  </property>
  <property fmtid="{D5CDD505-2E9C-101B-9397-08002B2CF9AE}" pid="69" name="NLLEstablishingDate">
    <vt:lpwstr/>
  </property>
  <property fmtid="{D5CDD505-2E9C-101B-9397-08002B2CF9AE}" pid="70" name="NLLProjectMember">
    <vt:lpwstr/>
  </property>
  <property fmtid="{D5CDD505-2E9C-101B-9397-08002B2CF9AE}" pid="71" name="CareActionCodeNonSurgicalTaxHTField0">
    <vt:lpwstr/>
  </property>
  <property fmtid="{D5CDD505-2E9C-101B-9397-08002B2CF9AE}" pid="72" name="NLLEstablishedBy">
    <vt:lpwstr/>
  </property>
  <property fmtid="{D5CDD505-2E9C-101B-9397-08002B2CF9AE}" pid="73" name="CompulsoryActionTaxHTField0">
    <vt:lpwstr/>
  </property>
  <property fmtid="{D5CDD505-2E9C-101B-9397-08002B2CF9AE}" pid="74" name="NLLMeetingType">
    <vt:lpwstr/>
  </property>
  <property fmtid="{D5CDD505-2E9C-101B-9397-08002B2CF9AE}" pid="75" name="NLLProjectLeaderDiv">
    <vt:lpwstr/>
  </property>
  <property fmtid="{D5CDD505-2E9C-101B-9397-08002B2CF9AE}" pid="76" name="NLLProjectName">
    <vt:lpwstr/>
  </property>
  <property fmtid="{D5CDD505-2E9C-101B-9397-08002B2CF9AE}" pid="77" name="NLLMtptCode">
    <vt:lpwstr/>
  </property>
  <property fmtid="{D5CDD505-2E9C-101B-9397-08002B2CF9AE}" pid="78" name="ICD10Code">
    <vt:lpwstr>6637;#I60,Subaraknoidalblödning (blödning under spindelvävshinnan)|33ac1ea1-1a6c-4b47-9c5b-8f274ca69ccd;#6639;#I61,Hjärnblödning|c949dc8f-dd06-4f5b-ab27-9078039e5222;#6642;#I62,Annan icke traumatisk intrakraniell blödning|3a59d021-ca95-4281-bc6a-38bf8fccfde9;#6645;#I63,Cerebral infarkt|104f0837-0c7e-4c86-b458-edbf75f9ca8d;#13477;#G45,Övergående cerebral ischemi (otillräcklig blodtillförsel till hjärnan) och besläktade syndrom|26552e70-9828-4400-abd2-b91ebc05740c</vt:lpwstr>
  </property>
  <property fmtid="{D5CDD505-2E9C-101B-9397-08002B2CF9AE}" pid="79" name="NLLProjectStatus">
    <vt:lpwstr/>
  </property>
  <property fmtid="{D5CDD505-2E9C-101B-9397-08002B2CF9AE}" pid="80" name="NLLSteeringGroup">
    <vt:lpwstr/>
  </property>
  <property fmtid="{D5CDD505-2E9C-101B-9397-08002B2CF9AE}" pid="81" name="CareActionCodeSurgicalTaxHTField0">
    <vt:lpwstr/>
  </property>
  <property fmtid="{D5CDD505-2E9C-101B-9397-08002B2CF9AE}" pid="82" name="PharmaceuticalCodeTaxHTField0">
    <vt:lpwstr/>
  </property>
  <property fmtid="{D5CDD505-2E9C-101B-9397-08002B2CF9AE}" pid="83" name="_dlc_policyId">
    <vt:lpwstr>0x010100D7963E0E5B7A40E5AEA07389401D709F008BAD709383F64329B7C6C965A1F44751|79996835</vt:lpwstr>
  </property>
  <property fmtid="{D5CDD505-2E9C-101B-9397-08002B2CF9AE}" pid="85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7" name="_dlc_DocIdItemGuid">
    <vt:lpwstr>a5dfa1e2-aa52-48c6-810a-accb8de647b8</vt:lpwstr>
  </property>
  <property fmtid="{D5CDD505-2E9C-101B-9397-08002B2CF9AE}" pid="89" name="_dlc_ItemStageId">
    <vt:lpwstr/>
  </property>
  <property fmtid="{D5CDD505-2E9C-101B-9397-08002B2CF9AE}" pid="92" name="_dlc_ExpireDate">
    <vt:filetime>2025-11-17T23:00:00Z</vt:filetime>
  </property>
  <property fmtid="{D5CDD505-2E9C-101B-9397-08002B2CF9AE}" pid="94" name="Processteam">
    <vt:lpwstr>1546</vt:lpwstr>
  </property>
  <property fmtid="{D5CDD505-2E9C-101B-9397-08002B2CF9AE}" pid="95" name="NLLDecisionLevelGoverning">
    <vt:lpwstr>Verksamheten|5bf8bf89-d192-488c-9c8f-5432abb5fd72</vt:lpwstr>
  </property>
  <property fmtid="{D5CDD505-2E9C-101B-9397-08002B2CF9AE}" pid="96" name="SharedWithUsers">
    <vt:lpwstr/>
  </property>
  <property fmtid="{D5CDD505-2E9C-101B-9397-08002B2CF9AE}" pid="97" name="NLLDecisionLevel">
    <vt:lpwstr>Verksamheten|5bf8bf89-d192-488c-9c8f-5432abb5fd72</vt:lpwstr>
  </property>
  <property fmtid="{D5CDD505-2E9C-101B-9397-08002B2CF9AE}" pid="98" name="Version0">
    <vt:lpwstr>2.0</vt:lpwstr>
  </property>
  <property fmtid="{D5CDD505-2E9C-101B-9397-08002B2CF9AE}" pid="99" name="Order">
    <vt:r8>1821500</vt:r8>
  </property>
  <property fmtid="{D5CDD505-2E9C-101B-9397-08002B2CF9AE}" pid="100" name="xd_ProgID">
    <vt:lpwstr/>
  </property>
  <property fmtid="{D5CDD505-2E9C-101B-9397-08002B2CF9AE}" pid="101" name="_SourceUrl">
    <vt:lpwstr/>
  </property>
  <property fmtid="{D5CDD505-2E9C-101B-9397-08002B2CF9AE}" pid="102" name="_SharedFileIndex">
    <vt:lpwstr/>
  </property>
  <property fmtid="{D5CDD505-2E9C-101B-9397-08002B2CF9AE}" pid="103" name="TemplateUrl">
    <vt:lpwstr/>
  </property>
  <property fmtid="{D5CDD505-2E9C-101B-9397-08002B2CF9AE}" pid="105" name="NLLFactOwner">
    <vt:lpwstr/>
  </property>
  <property fmtid="{D5CDD505-2E9C-101B-9397-08002B2CF9AE}" pid="106" name="NLLFactOwnerText">
    <vt:lpwstr/>
  </property>
  <property fmtid="{D5CDD505-2E9C-101B-9397-08002B2CF9AE}" pid="107" name="xd_Signature">
    <vt:bool>false</vt:bool>
  </property>
</Properties>
</file>